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669" r:id="rId4"/>
  </p:sldMasterIdLst>
  <p:notesMasterIdLst>
    <p:notesMasterId r:id="rId43"/>
  </p:notesMasterIdLst>
  <p:sldIdLst>
    <p:sldId id="271" r:id="rId5"/>
    <p:sldId id="266" r:id="rId6"/>
    <p:sldId id="257" r:id="rId7"/>
    <p:sldId id="263" r:id="rId8"/>
    <p:sldId id="259" r:id="rId9"/>
    <p:sldId id="264" r:id="rId10"/>
    <p:sldId id="261" r:id="rId11"/>
    <p:sldId id="265" r:id="rId12"/>
    <p:sldId id="262" r:id="rId13"/>
    <p:sldId id="268" r:id="rId14"/>
    <p:sldId id="273" r:id="rId15"/>
    <p:sldId id="286" r:id="rId16"/>
    <p:sldId id="326" r:id="rId17"/>
    <p:sldId id="359" r:id="rId18"/>
    <p:sldId id="8916" r:id="rId19"/>
    <p:sldId id="287" r:id="rId20"/>
    <p:sldId id="328" r:id="rId21"/>
    <p:sldId id="329" r:id="rId22"/>
    <p:sldId id="330" r:id="rId23"/>
    <p:sldId id="331" r:id="rId24"/>
    <p:sldId id="333" r:id="rId25"/>
    <p:sldId id="8917" r:id="rId26"/>
    <p:sldId id="327" r:id="rId27"/>
    <p:sldId id="325" r:id="rId28"/>
    <p:sldId id="8918" r:id="rId29"/>
    <p:sldId id="274" r:id="rId30"/>
    <p:sldId id="275" r:id="rId31"/>
    <p:sldId id="276" r:id="rId32"/>
    <p:sldId id="277" r:id="rId33"/>
    <p:sldId id="278" r:id="rId34"/>
    <p:sldId id="279" r:id="rId35"/>
    <p:sldId id="269" r:id="rId36"/>
    <p:sldId id="270" r:id="rId37"/>
    <p:sldId id="272" r:id="rId38"/>
    <p:sldId id="280" r:id="rId39"/>
    <p:sldId id="281" r:id="rId40"/>
    <p:sldId id="282" r:id="rId41"/>
    <p:sldId id="28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38B"/>
    <a:srgbClr val="F15A2F"/>
    <a:srgbClr val="DCEAF7"/>
    <a:srgbClr val="77A9C2"/>
    <a:srgbClr val="F12B7B"/>
    <a:srgbClr val="156082"/>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A98E9-FA7B-4FD0-9F01-650A1E71B289}" v="15" dt="2025-08-21T13:45:21.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6" d="100"/>
          <a:sy n="96" d="100"/>
        </p:scale>
        <p:origin x="96" y="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son, Rachel" userId="148b6858-897c-4a7d-866d-8471c5b3e482" providerId="ADAL" clId="{704A98E9-FA7B-4FD0-9F01-650A1E71B289}"/>
    <pc:docChg chg="undo custSel addSld delSld modSld">
      <pc:chgData name="Johanson, Rachel" userId="148b6858-897c-4a7d-866d-8471c5b3e482" providerId="ADAL" clId="{704A98E9-FA7B-4FD0-9F01-650A1E71B289}" dt="2025-08-20T18:24:39.752" v="17" actId="47"/>
      <pc:docMkLst>
        <pc:docMk/>
      </pc:docMkLst>
      <pc:sldChg chg="add del">
        <pc:chgData name="Johanson, Rachel" userId="148b6858-897c-4a7d-866d-8471c5b3e482" providerId="ADAL" clId="{704A98E9-FA7B-4FD0-9F01-650A1E71B289}" dt="2025-08-20T18:23:06.771" v="3"/>
        <pc:sldMkLst>
          <pc:docMk/>
          <pc:sldMk cId="1278718988" sldId="269"/>
        </pc:sldMkLst>
      </pc:sldChg>
      <pc:sldChg chg="new del">
        <pc:chgData name="Johanson, Rachel" userId="148b6858-897c-4a7d-866d-8471c5b3e482" providerId="ADAL" clId="{704A98E9-FA7B-4FD0-9F01-650A1E71B289}" dt="2025-08-20T18:23:52.088" v="8" actId="47"/>
        <pc:sldMkLst>
          <pc:docMk/>
          <pc:sldMk cId="1389951938" sldId="269"/>
        </pc:sldMkLst>
      </pc:sldChg>
      <pc:sldChg chg="new del">
        <pc:chgData name="Johanson, Rachel" userId="148b6858-897c-4a7d-866d-8471c5b3e482" providerId="ADAL" clId="{704A98E9-FA7B-4FD0-9F01-650A1E71B289}" dt="2025-08-20T18:23:32.508" v="5" actId="680"/>
        <pc:sldMkLst>
          <pc:docMk/>
          <pc:sldMk cId="2549654742" sldId="269"/>
        </pc:sldMkLst>
      </pc:sldChg>
      <pc:sldChg chg="add del">
        <pc:chgData name="Johanson, Rachel" userId="148b6858-897c-4a7d-866d-8471c5b3e482" providerId="ADAL" clId="{704A98E9-FA7B-4FD0-9F01-650A1E71B289}" dt="2025-08-20T18:24:11.538" v="12" actId="47"/>
        <pc:sldMkLst>
          <pc:docMk/>
          <pc:sldMk cId="1278718988" sldId="270"/>
        </pc:sldMkLst>
      </pc:sldChg>
      <pc:sldChg chg="add">
        <pc:chgData name="Johanson, Rachel" userId="148b6858-897c-4a7d-866d-8471c5b3e482" providerId="ADAL" clId="{704A98E9-FA7B-4FD0-9F01-650A1E71B289}" dt="2025-08-20T18:24:09.119" v="11"/>
        <pc:sldMkLst>
          <pc:docMk/>
          <pc:sldMk cId="447936510" sldId="271"/>
        </pc:sldMkLst>
      </pc:sldChg>
      <pc:sldChg chg="add del">
        <pc:chgData name="Johanson, Rachel" userId="148b6858-897c-4a7d-866d-8471c5b3e482" providerId="ADAL" clId="{704A98E9-FA7B-4FD0-9F01-650A1E71B289}" dt="2025-08-20T18:24:09.073" v="10"/>
        <pc:sldMkLst>
          <pc:docMk/>
          <pc:sldMk cId="1619709042" sldId="271"/>
        </pc:sldMkLst>
      </pc:sldChg>
      <pc:sldChg chg="new del">
        <pc:chgData name="Johanson, Rachel" userId="148b6858-897c-4a7d-866d-8471c5b3e482" providerId="ADAL" clId="{704A98E9-FA7B-4FD0-9F01-650A1E71B289}" dt="2025-08-20T18:24:39.752" v="17" actId="47"/>
        <pc:sldMkLst>
          <pc:docMk/>
          <pc:sldMk cId="635759787" sldId="272"/>
        </pc:sldMkLst>
      </pc:sldChg>
      <pc:sldChg chg="add del">
        <pc:chgData name="Johanson, Rachel" userId="148b6858-897c-4a7d-866d-8471c5b3e482" providerId="ADAL" clId="{704A98E9-FA7B-4FD0-9F01-650A1E71B289}" dt="2025-08-20T18:24:37.338" v="16"/>
        <pc:sldMkLst>
          <pc:docMk/>
          <pc:sldMk cId="1278718988"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DD7FF-771B-4777-A897-A07DEB48845F}"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68C2-696A-4562-BDD7-8F902E995C9A}" type="slidenum">
              <a:rPr lang="en-US" smtClean="0"/>
              <a:t>‹#›</a:t>
            </a:fld>
            <a:endParaRPr lang="en-US"/>
          </a:p>
        </p:txBody>
      </p:sp>
    </p:spTree>
    <p:extLst>
      <p:ext uri="{BB962C8B-B14F-4D97-AF65-F5344CB8AC3E}">
        <p14:creationId xmlns:p14="http://schemas.microsoft.com/office/powerpoint/2010/main" val="372045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E5624-23EE-ADE4-0EB6-E8D1BEE48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58F54-44C7-23EC-5676-07B3FF8A1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4F901-37E0-C5D1-6B91-D940A6291A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AD8922-B068-0660-DC14-D27E27B72B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168C2-696A-4562-BDD7-8F902E995C9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8619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9ABC8-1D99-2624-9C86-3647DD6A3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DF5C2-D96B-FAC2-4957-1E2EC1549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A88F3-E357-DC2A-EBCE-AC3DB508E15D}"/>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D0181F53-6E55-FF9E-3963-D1CC63D11542}"/>
              </a:ext>
            </a:extLst>
          </p:cNvPr>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810064AF-D8B4-4C7E-8579-8D86D28E49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173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68C2-696A-4562-BDD7-8F902E995C9A}" type="slidenum">
              <a:rPr lang="en-US" smtClean="0"/>
              <a:t>4</a:t>
            </a:fld>
            <a:endParaRPr lang="en-US"/>
          </a:p>
        </p:txBody>
      </p:sp>
    </p:spTree>
    <p:extLst>
      <p:ext uri="{BB962C8B-B14F-4D97-AF65-F5344CB8AC3E}">
        <p14:creationId xmlns:p14="http://schemas.microsoft.com/office/powerpoint/2010/main" val="235379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0B2B8EAE-8016-F64B-92C7-66E7338ADE9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335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A15-2D34-724E-1251-224E57EC1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5AD1C-D22C-6436-6D5A-68C1C2E40D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85524-941A-4D26-BEF4-165434B953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C9E83D-6D39-86F7-1718-ACEA90FF9D19}"/>
              </a:ext>
            </a:extLst>
          </p:cNvPr>
          <p:cNvSpPr>
            <a:spLocks noGrp="1"/>
          </p:cNvSpPr>
          <p:nvPr>
            <p:ph type="sldNum" sz="quarter" idx="5"/>
          </p:nvPr>
        </p:nvSpPr>
        <p:spPr/>
        <p:txBody>
          <a:bodyPr/>
          <a:lstStyle/>
          <a:p>
            <a:pPr marL="0" marR="0" lvl="0" indent="0" algn="r" defTabSz="986428" rtl="0" eaLnBrk="1" fontAlgn="auto" latinLnBrk="0" hangingPunct="1">
              <a:lnSpc>
                <a:spcPct val="100000"/>
              </a:lnSpc>
              <a:spcBef>
                <a:spcPts val="0"/>
              </a:spcBef>
              <a:spcAft>
                <a:spcPts val="0"/>
              </a:spcAft>
              <a:buClrTx/>
              <a:buSzTx/>
              <a:buFontTx/>
              <a:buNone/>
              <a:tabLst/>
              <a:defRPr/>
            </a:pPr>
            <a:fld id="{810064AF-D8B4-4C7E-8579-8D86D28E49A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8642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462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810064AF-D8B4-4C7E-8579-8D86D28E49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843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810064AF-D8B4-4C7E-8579-8D86D28E49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306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810064AF-D8B4-4C7E-8579-8D86D28E49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5576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810064AF-D8B4-4C7E-8579-8D86D28E49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3744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810064AF-D8B4-4C7E-8579-8D86D28E49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0724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197E-8509-3573-15C6-702EF39127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C73EE3-2127-477F-5666-07FF56C8C7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00AD80-C693-FBF5-1C2F-24630B851A31}"/>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5" name="Footer Placeholder 4">
            <a:extLst>
              <a:ext uri="{FF2B5EF4-FFF2-40B4-BE49-F238E27FC236}">
                <a16:creationId xmlns:a16="http://schemas.microsoft.com/office/drawing/2014/main" id="{95DDBA97-ECB3-B142-6B67-C16DFBAFB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740B3-6859-F412-3007-BBAB4BB07A8E}"/>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19966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492E-AF04-30C7-F388-12A4368C8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766C2-93E7-664B-5720-CA1BC28458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02F2A-8060-D1D5-0058-B53F4FFDBE5A}"/>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5" name="Footer Placeholder 4">
            <a:extLst>
              <a:ext uri="{FF2B5EF4-FFF2-40B4-BE49-F238E27FC236}">
                <a16:creationId xmlns:a16="http://schemas.microsoft.com/office/drawing/2014/main" id="{D3051829-B93C-C1E3-D070-199F95251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6027A-948A-B2C2-8733-7B284E2226BC}"/>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32230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64EF0D-BC48-21A5-31B0-C715B07B1F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664B1F-9DC3-C0EE-FCB7-7A0FF5FBFE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02434-EDD9-4C42-5946-8D3D140F770B}"/>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5" name="Footer Placeholder 4">
            <a:extLst>
              <a:ext uri="{FF2B5EF4-FFF2-40B4-BE49-F238E27FC236}">
                <a16:creationId xmlns:a16="http://schemas.microsoft.com/office/drawing/2014/main" id="{E5CF9AFC-FFF7-483B-974F-60D84A523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2C53A-6338-4563-3879-93ED74A0520D}"/>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99213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4723-DEA5-4FD8-A8E3-861FFD99E2CE}"/>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423A353-0A85-49DA-B3AE-4BF5E8E50F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8FCEC38E-09BA-49F9-0F41-1E68C083EF5D}"/>
              </a:ext>
            </a:extLst>
          </p:cNvPr>
          <p:cNvSpPr/>
          <p:nvPr userDrawn="1"/>
        </p:nvSpPr>
        <p:spPr>
          <a:xfrm>
            <a:off x="0" y="6276109"/>
            <a:ext cx="12192000" cy="581891"/>
          </a:xfrm>
          <a:prstGeom prst="rect">
            <a:avLst/>
          </a:prstGeom>
          <a:solidFill>
            <a:srgbClr val="C12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16386C8-024D-6525-7412-C9DC65DB1C27}"/>
              </a:ext>
            </a:extLst>
          </p:cNvPr>
          <p:cNvSpPr/>
          <p:nvPr userDrawn="1"/>
        </p:nvSpPr>
        <p:spPr>
          <a:xfrm>
            <a:off x="0" y="6346919"/>
            <a:ext cx="12192000" cy="508406"/>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0C9E5A8-131E-FF16-784E-FC169F401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721"/>
            <a:ext cx="12192000" cy="1524000"/>
          </a:xfrm>
          <a:prstGeom prst="rect">
            <a:avLst/>
          </a:prstGeom>
        </p:spPr>
      </p:pic>
      <p:sp>
        <p:nvSpPr>
          <p:cNvPr id="4" name="TextBox 3">
            <a:extLst>
              <a:ext uri="{FF2B5EF4-FFF2-40B4-BE49-F238E27FC236}">
                <a16:creationId xmlns:a16="http://schemas.microsoft.com/office/drawing/2014/main" id="{E0516C11-4036-7681-DB3D-09B9B9CBEC59}"/>
              </a:ext>
            </a:extLst>
          </p:cNvPr>
          <p:cNvSpPr txBox="1"/>
          <p:nvPr userDrawn="1"/>
        </p:nvSpPr>
        <p:spPr>
          <a:xfrm>
            <a:off x="3227921" y="6462622"/>
            <a:ext cx="5736158" cy="276999"/>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Mike DeWine, Governor | Jim Tressel, Lt. Governor | Matt Damschroder, Director</a:t>
            </a:r>
          </a:p>
        </p:txBody>
      </p:sp>
      <p:sp>
        <p:nvSpPr>
          <p:cNvPr id="8" name="Slide Number Placeholder 10">
            <a:extLst>
              <a:ext uri="{FF2B5EF4-FFF2-40B4-BE49-F238E27FC236}">
                <a16:creationId xmlns:a16="http://schemas.microsoft.com/office/drawing/2014/main" id="{1E3B08A3-2CB5-5369-54E0-DD27D1ABD83E}"/>
              </a:ext>
            </a:extLst>
          </p:cNvPr>
          <p:cNvSpPr>
            <a:spLocks noGrp="1"/>
          </p:cNvSpPr>
          <p:nvPr>
            <p:ph type="sldNum" sz="quarter" idx="12"/>
          </p:nvPr>
        </p:nvSpPr>
        <p:spPr>
          <a:xfrm>
            <a:off x="8610600" y="6356350"/>
            <a:ext cx="2743200" cy="365125"/>
          </a:xfrm>
        </p:spPr>
        <p:txBody>
          <a:bodyPr/>
          <a:lstStyle/>
          <a:p>
            <a:fld id="{7886526D-FAF9-45F0-BB59-E9A6C39D9E4F}" type="slidenum">
              <a:rPr lang="en-US" smtClean="0"/>
              <a:pPr/>
              <a:t>‹#›</a:t>
            </a:fld>
            <a:endParaRPr lang="en-US" dirty="0"/>
          </a:p>
        </p:txBody>
      </p:sp>
    </p:spTree>
    <p:extLst>
      <p:ext uri="{BB962C8B-B14F-4D97-AF65-F5344CB8AC3E}">
        <p14:creationId xmlns:p14="http://schemas.microsoft.com/office/powerpoint/2010/main" val="4119421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95E51-F1B2-464C-A20D-7F1441B44C3A}"/>
              </a:ext>
            </a:extLst>
          </p:cNvPr>
          <p:cNvSpPr>
            <a:spLocks noGrp="1"/>
          </p:cNvSpPr>
          <p:nvPr>
            <p:ph type="title"/>
          </p:nvPr>
        </p:nvSpPr>
        <p:spPr>
          <a:xfrm>
            <a:off x="838200" y="1678488"/>
            <a:ext cx="10515600" cy="87169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E9389F-FDCB-427C-A8DD-ECE05B8C6E99}"/>
              </a:ext>
            </a:extLst>
          </p:cNvPr>
          <p:cNvSpPr>
            <a:spLocks noGrp="1"/>
          </p:cNvSpPr>
          <p:nvPr>
            <p:ph sz="half" idx="1"/>
          </p:nvPr>
        </p:nvSpPr>
        <p:spPr>
          <a:xfrm>
            <a:off x="838200" y="2685008"/>
            <a:ext cx="5181600" cy="3284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3C85676-2ED8-4B1C-9947-F8D671B80B31}"/>
              </a:ext>
            </a:extLst>
          </p:cNvPr>
          <p:cNvSpPr>
            <a:spLocks noGrp="1"/>
          </p:cNvSpPr>
          <p:nvPr>
            <p:ph sz="half" idx="2"/>
          </p:nvPr>
        </p:nvSpPr>
        <p:spPr>
          <a:xfrm>
            <a:off x="6172200" y="2685008"/>
            <a:ext cx="5181600" cy="3284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1DA4AD55-8729-BDA2-B512-6BCDA2DF6DA1}"/>
              </a:ext>
            </a:extLst>
          </p:cNvPr>
          <p:cNvSpPr/>
          <p:nvPr userDrawn="1"/>
        </p:nvSpPr>
        <p:spPr>
          <a:xfrm>
            <a:off x="0" y="6276109"/>
            <a:ext cx="12192000" cy="581891"/>
          </a:xfrm>
          <a:prstGeom prst="rect">
            <a:avLst/>
          </a:prstGeom>
          <a:solidFill>
            <a:srgbClr val="C12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7C6A59-C7AE-C332-5940-2492DEDEA953}"/>
              </a:ext>
            </a:extLst>
          </p:cNvPr>
          <p:cNvSpPr/>
          <p:nvPr userDrawn="1"/>
        </p:nvSpPr>
        <p:spPr>
          <a:xfrm>
            <a:off x="0" y="6346919"/>
            <a:ext cx="12192000" cy="508406"/>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A3F782-94D8-ACF4-852F-38F06E1C4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721"/>
            <a:ext cx="12192000" cy="1524000"/>
          </a:xfrm>
          <a:prstGeom prst="rect">
            <a:avLst/>
          </a:prstGeom>
        </p:spPr>
      </p:pic>
      <p:sp>
        <p:nvSpPr>
          <p:cNvPr id="8" name="TextBox 7">
            <a:extLst>
              <a:ext uri="{FF2B5EF4-FFF2-40B4-BE49-F238E27FC236}">
                <a16:creationId xmlns:a16="http://schemas.microsoft.com/office/drawing/2014/main" id="{49D0A904-60B3-ABD1-F498-5D03047C3E96}"/>
              </a:ext>
            </a:extLst>
          </p:cNvPr>
          <p:cNvSpPr txBox="1"/>
          <p:nvPr userDrawn="1"/>
        </p:nvSpPr>
        <p:spPr>
          <a:xfrm>
            <a:off x="3227921" y="6462622"/>
            <a:ext cx="5736158" cy="276999"/>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Mike DeWine, Governor | Jim Tressel, Lt. Governor | Matt Damschroder, Director</a:t>
            </a:r>
          </a:p>
        </p:txBody>
      </p:sp>
      <p:sp>
        <p:nvSpPr>
          <p:cNvPr id="9" name="Date Placeholder 8">
            <a:extLst>
              <a:ext uri="{FF2B5EF4-FFF2-40B4-BE49-F238E27FC236}">
                <a16:creationId xmlns:a16="http://schemas.microsoft.com/office/drawing/2014/main" id="{C52F5C29-E860-7D2B-463A-4C8DFC7A3313}"/>
              </a:ext>
            </a:extLst>
          </p:cNvPr>
          <p:cNvSpPr>
            <a:spLocks noGrp="1"/>
          </p:cNvSpPr>
          <p:nvPr>
            <p:ph type="dt" sz="half" idx="10"/>
          </p:nvPr>
        </p:nvSpPr>
        <p:spPr/>
        <p:txBody>
          <a:bodyPr/>
          <a:lstStyle/>
          <a:p>
            <a:endParaRPr lang="en-US"/>
          </a:p>
        </p:txBody>
      </p:sp>
      <p:sp>
        <p:nvSpPr>
          <p:cNvPr id="10" name="Footer Placeholder 9">
            <a:extLst>
              <a:ext uri="{FF2B5EF4-FFF2-40B4-BE49-F238E27FC236}">
                <a16:creationId xmlns:a16="http://schemas.microsoft.com/office/drawing/2014/main" id="{016035B1-5475-8EA6-5C8D-F9D6CE0BA0B2}"/>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AF79F7DC-BDA3-8DD9-C57B-307129035A9A}"/>
              </a:ext>
            </a:extLst>
          </p:cNvPr>
          <p:cNvSpPr>
            <a:spLocks noGrp="1"/>
          </p:cNvSpPr>
          <p:nvPr>
            <p:ph type="sldNum" sz="quarter" idx="12"/>
          </p:nvPr>
        </p:nvSpPr>
        <p:spPr/>
        <p:txBody>
          <a:bodyPr/>
          <a:lstStyle/>
          <a:p>
            <a:fld id="{7886526D-FAF9-45F0-BB59-E9A6C39D9E4F}" type="slidenum">
              <a:rPr lang="en-US" smtClean="0"/>
              <a:pPr/>
              <a:t>‹#›</a:t>
            </a:fld>
            <a:endParaRPr lang="en-US" dirty="0"/>
          </a:p>
        </p:txBody>
      </p:sp>
    </p:spTree>
    <p:extLst>
      <p:ext uri="{BB962C8B-B14F-4D97-AF65-F5344CB8AC3E}">
        <p14:creationId xmlns:p14="http://schemas.microsoft.com/office/powerpoint/2010/main" val="2979011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CE9E-5737-40CA-97EC-198EB6073155}"/>
              </a:ext>
            </a:extLst>
          </p:cNvPr>
          <p:cNvSpPr>
            <a:spLocks noGrp="1"/>
          </p:cNvSpPr>
          <p:nvPr>
            <p:ph type="title"/>
          </p:nvPr>
        </p:nvSpPr>
        <p:spPr>
          <a:xfrm>
            <a:off x="838200" y="1709803"/>
            <a:ext cx="10515600" cy="78722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A3580D-C2C4-43C1-9E18-3A067C3A636D}"/>
              </a:ext>
            </a:extLst>
          </p:cNvPr>
          <p:cNvSpPr>
            <a:spLocks noGrp="1"/>
          </p:cNvSpPr>
          <p:nvPr>
            <p:ph idx="1"/>
          </p:nvPr>
        </p:nvSpPr>
        <p:spPr>
          <a:xfrm>
            <a:off x="838200" y="2743204"/>
            <a:ext cx="10515600" cy="3284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1C8C1B-9A7A-ED1A-5D1C-6AE3407056BC}"/>
              </a:ext>
            </a:extLst>
          </p:cNvPr>
          <p:cNvSpPr/>
          <p:nvPr userDrawn="1"/>
        </p:nvSpPr>
        <p:spPr>
          <a:xfrm>
            <a:off x="0" y="6276109"/>
            <a:ext cx="12192000" cy="581891"/>
          </a:xfrm>
          <a:prstGeom prst="rect">
            <a:avLst/>
          </a:prstGeom>
          <a:solidFill>
            <a:srgbClr val="C12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8E6CE5B-08FA-4BD8-57DE-C1A883CFA930}"/>
              </a:ext>
            </a:extLst>
          </p:cNvPr>
          <p:cNvSpPr/>
          <p:nvPr userDrawn="1"/>
        </p:nvSpPr>
        <p:spPr>
          <a:xfrm>
            <a:off x="0" y="6346919"/>
            <a:ext cx="12192000" cy="508406"/>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0F7184D-C476-A880-02CC-C07ED2A28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721"/>
            <a:ext cx="12192000" cy="1524000"/>
          </a:xfrm>
          <a:prstGeom prst="rect">
            <a:avLst/>
          </a:prstGeom>
        </p:spPr>
      </p:pic>
      <p:sp>
        <p:nvSpPr>
          <p:cNvPr id="7" name="TextBox 6">
            <a:extLst>
              <a:ext uri="{FF2B5EF4-FFF2-40B4-BE49-F238E27FC236}">
                <a16:creationId xmlns:a16="http://schemas.microsoft.com/office/drawing/2014/main" id="{4CA9CFFC-67BF-FADF-E48A-397FBC5D666D}"/>
              </a:ext>
            </a:extLst>
          </p:cNvPr>
          <p:cNvSpPr txBox="1"/>
          <p:nvPr userDrawn="1"/>
        </p:nvSpPr>
        <p:spPr>
          <a:xfrm>
            <a:off x="3227921" y="6462622"/>
            <a:ext cx="5736158" cy="276999"/>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Mike DeWine, Governor | Jim Tressel, Lt. Governor | Matt Damschroder, Director</a:t>
            </a:r>
          </a:p>
        </p:txBody>
      </p:sp>
      <p:sp>
        <p:nvSpPr>
          <p:cNvPr id="4" name="Slide Number Placeholder 10">
            <a:extLst>
              <a:ext uri="{FF2B5EF4-FFF2-40B4-BE49-F238E27FC236}">
                <a16:creationId xmlns:a16="http://schemas.microsoft.com/office/drawing/2014/main" id="{8F450A3B-523C-5757-E8FA-152BEB2B22B5}"/>
              </a:ext>
            </a:extLst>
          </p:cNvPr>
          <p:cNvSpPr>
            <a:spLocks noGrp="1"/>
          </p:cNvSpPr>
          <p:nvPr>
            <p:ph type="sldNum" sz="quarter" idx="12"/>
          </p:nvPr>
        </p:nvSpPr>
        <p:spPr>
          <a:xfrm>
            <a:off x="8610600" y="6356350"/>
            <a:ext cx="2743200" cy="365125"/>
          </a:xfrm>
        </p:spPr>
        <p:txBody>
          <a:bodyPr/>
          <a:lstStyle/>
          <a:p>
            <a:fld id="{7886526D-FAF9-45F0-BB59-E9A6C39D9E4F}" type="slidenum">
              <a:rPr lang="en-US" smtClean="0"/>
              <a:pPr/>
              <a:t>‹#›</a:t>
            </a:fld>
            <a:endParaRPr lang="en-US" dirty="0"/>
          </a:p>
        </p:txBody>
      </p:sp>
    </p:spTree>
    <p:extLst>
      <p:ext uri="{BB962C8B-B14F-4D97-AF65-F5344CB8AC3E}">
        <p14:creationId xmlns:p14="http://schemas.microsoft.com/office/powerpoint/2010/main" val="1253100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F684AF-3BCD-BABF-DB06-4D89B38A955E}"/>
              </a:ext>
            </a:extLst>
          </p:cNvPr>
          <p:cNvSpPr>
            <a:spLocks noGrp="1"/>
          </p:cNvSpPr>
          <p:nvPr>
            <p:ph type="title"/>
          </p:nvPr>
        </p:nvSpPr>
        <p:spPr>
          <a:xfrm>
            <a:off x="838200" y="1691014"/>
            <a:ext cx="10515600" cy="859171"/>
          </a:xfrm>
        </p:spPr>
        <p:txBody>
          <a:bodyPr/>
          <a:lstStyle/>
          <a:p>
            <a:r>
              <a:rPr lang="en-US" dirty="0"/>
              <a:t>Click to edit Master title style</a:t>
            </a:r>
          </a:p>
        </p:txBody>
      </p:sp>
      <p:sp>
        <p:nvSpPr>
          <p:cNvPr id="6" name="Content Placeholder 2">
            <a:extLst>
              <a:ext uri="{FF2B5EF4-FFF2-40B4-BE49-F238E27FC236}">
                <a16:creationId xmlns:a16="http://schemas.microsoft.com/office/drawing/2014/main" id="{9B89232D-3FC4-BCAB-5439-75FCD9DD0305}"/>
              </a:ext>
            </a:extLst>
          </p:cNvPr>
          <p:cNvSpPr>
            <a:spLocks noGrp="1"/>
          </p:cNvSpPr>
          <p:nvPr>
            <p:ph sz="half" idx="1"/>
          </p:nvPr>
        </p:nvSpPr>
        <p:spPr>
          <a:xfrm>
            <a:off x="838200" y="2685008"/>
            <a:ext cx="5181600" cy="3284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9779D25D-F3BE-1429-523A-E01B320430BD}"/>
              </a:ext>
            </a:extLst>
          </p:cNvPr>
          <p:cNvSpPr>
            <a:spLocks noGrp="1"/>
          </p:cNvSpPr>
          <p:nvPr>
            <p:ph sz="half" idx="2"/>
          </p:nvPr>
        </p:nvSpPr>
        <p:spPr>
          <a:xfrm>
            <a:off x="6172200" y="2685008"/>
            <a:ext cx="5181600" cy="3284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438B9826-F6E3-598B-8828-D508A4B524D2}"/>
              </a:ext>
            </a:extLst>
          </p:cNvPr>
          <p:cNvSpPr/>
          <p:nvPr userDrawn="1"/>
        </p:nvSpPr>
        <p:spPr>
          <a:xfrm>
            <a:off x="0" y="6276109"/>
            <a:ext cx="12192000" cy="581891"/>
          </a:xfrm>
          <a:prstGeom prst="rect">
            <a:avLst/>
          </a:prstGeom>
          <a:solidFill>
            <a:srgbClr val="C12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3B018BE-EEE0-7C79-EED3-84568009C9E8}"/>
              </a:ext>
            </a:extLst>
          </p:cNvPr>
          <p:cNvSpPr/>
          <p:nvPr userDrawn="1"/>
        </p:nvSpPr>
        <p:spPr>
          <a:xfrm>
            <a:off x="0" y="6346919"/>
            <a:ext cx="12192000" cy="508406"/>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585EDF1-3E1C-7A4B-E1EE-ED1069370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721"/>
            <a:ext cx="12192000" cy="1524000"/>
          </a:xfrm>
          <a:prstGeom prst="rect">
            <a:avLst/>
          </a:prstGeom>
        </p:spPr>
      </p:pic>
      <p:sp>
        <p:nvSpPr>
          <p:cNvPr id="4" name="TextBox 3">
            <a:extLst>
              <a:ext uri="{FF2B5EF4-FFF2-40B4-BE49-F238E27FC236}">
                <a16:creationId xmlns:a16="http://schemas.microsoft.com/office/drawing/2014/main" id="{89044277-97A7-2CCE-1B13-051C266EDA0C}"/>
              </a:ext>
            </a:extLst>
          </p:cNvPr>
          <p:cNvSpPr txBox="1"/>
          <p:nvPr userDrawn="1"/>
        </p:nvSpPr>
        <p:spPr>
          <a:xfrm>
            <a:off x="3227921" y="6462622"/>
            <a:ext cx="5736158" cy="276999"/>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Mike DeWine, Governor | Jim Tressel, Lt. Governor | Matt Damschroder, Director</a:t>
            </a:r>
          </a:p>
        </p:txBody>
      </p:sp>
      <p:sp>
        <p:nvSpPr>
          <p:cNvPr id="7" name="Slide Number Placeholder 10">
            <a:extLst>
              <a:ext uri="{FF2B5EF4-FFF2-40B4-BE49-F238E27FC236}">
                <a16:creationId xmlns:a16="http://schemas.microsoft.com/office/drawing/2014/main" id="{CB1DF555-D07E-E832-74C8-9313035CD4EA}"/>
              </a:ext>
            </a:extLst>
          </p:cNvPr>
          <p:cNvSpPr>
            <a:spLocks noGrp="1"/>
          </p:cNvSpPr>
          <p:nvPr>
            <p:ph type="sldNum" sz="quarter" idx="12"/>
          </p:nvPr>
        </p:nvSpPr>
        <p:spPr>
          <a:xfrm>
            <a:off x="8610600" y="6356350"/>
            <a:ext cx="2743200" cy="365125"/>
          </a:xfrm>
        </p:spPr>
        <p:txBody>
          <a:bodyPr/>
          <a:lstStyle/>
          <a:p>
            <a:fld id="{7886526D-FAF9-45F0-BB59-E9A6C39D9E4F}" type="slidenum">
              <a:rPr lang="en-US" smtClean="0"/>
              <a:pPr/>
              <a:t>‹#›</a:t>
            </a:fld>
            <a:endParaRPr lang="en-US" dirty="0"/>
          </a:p>
        </p:txBody>
      </p:sp>
    </p:spTree>
    <p:extLst>
      <p:ext uri="{BB962C8B-B14F-4D97-AF65-F5344CB8AC3E}">
        <p14:creationId xmlns:p14="http://schemas.microsoft.com/office/powerpoint/2010/main" val="3719074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6C3066A-7FB7-4AE0-A586-71FF12C6DB96}"/>
              </a:ext>
            </a:extLst>
          </p:cNvPr>
          <p:cNvSpPr>
            <a:spLocks noGrp="1"/>
          </p:cNvSpPr>
          <p:nvPr>
            <p:ph type="title"/>
          </p:nvPr>
        </p:nvSpPr>
        <p:spPr>
          <a:xfrm>
            <a:off x="838200" y="1691014"/>
            <a:ext cx="10515600" cy="859171"/>
          </a:xfrm>
        </p:spPr>
        <p:txBody>
          <a:bodyPr/>
          <a:lstStyle/>
          <a:p>
            <a:r>
              <a:rPr lang="en-US" dirty="0"/>
              <a:t>Click to edit Master title style</a:t>
            </a:r>
          </a:p>
        </p:txBody>
      </p:sp>
      <p:sp>
        <p:nvSpPr>
          <p:cNvPr id="13" name="Content Placeholder 2">
            <a:extLst>
              <a:ext uri="{FF2B5EF4-FFF2-40B4-BE49-F238E27FC236}">
                <a16:creationId xmlns:a16="http://schemas.microsoft.com/office/drawing/2014/main" id="{3A44E377-A5F4-4725-9F54-C4399D94B07B}"/>
              </a:ext>
            </a:extLst>
          </p:cNvPr>
          <p:cNvSpPr>
            <a:spLocks noGrp="1"/>
          </p:cNvSpPr>
          <p:nvPr>
            <p:ph sz="half" idx="1"/>
          </p:nvPr>
        </p:nvSpPr>
        <p:spPr>
          <a:xfrm>
            <a:off x="838200" y="2685008"/>
            <a:ext cx="5181600" cy="3284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BA495090-E5DA-47ED-9285-899316081A9F}"/>
              </a:ext>
            </a:extLst>
          </p:cNvPr>
          <p:cNvSpPr>
            <a:spLocks noGrp="1"/>
          </p:cNvSpPr>
          <p:nvPr>
            <p:ph sz="half" idx="2"/>
          </p:nvPr>
        </p:nvSpPr>
        <p:spPr>
          <a:xfrm>
            <a:off x="6172200" y="2685008"/>
            <a:ext cx="5181600" cy="3284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9F82A34-7319-006F-A5A1-24CBD451A6BB}"/>
              </a:ext>
            </a:extLst>
          </p:cNvPr>
          <p:cNvSpPr/>
          <p:nvPr userDrawn="1"/>
        </p:nvSpPr>
        <p:spPr>
          <a:xfrm>
            <a:off x="0" y="6276109"/>
            <a:ext cx="12192000" cy="581891"/>
          </a:xfrm>
          <a:prstGeom prst="rect">
            <a:avLst/>
          </a:prstGeom>
          <a:solidFill>
            <a:srgbClr val="C12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56B71B-FDA4-BD85-6F49-04AB2B5BF11A}"/>
              </a:ext>
            </a:extLst>
          </p:cNvPr>
          <p:cNvSpPr/>
          <p:nvPr userDrawn="1"/>
        </p:nvSpPr>
        <p:spPr>
          <a:xfrm>
            <a:off x="0" y="6346919"/>
            <a:ext cx="12192000" cy="508406"/>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6B973C1-4DCE-5324-8259-C76C7716D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721"/>
            <a:ext cx="12192000" cy="1524000"/>
          </a:xfrm>
          <a:prstGeom prst="rect">
            <a:avLst/>
          </a:prstGeom>
        </p:spPr>
      </p:pic>
      <p:sp>
        <p:nvSpPr>
          <p:cNvPr id="2" name="TextBox 1">
            <a:extLst>
              <a:ext uri="{FF2B5EF4-FFF2-40B4-BE49-F238E27FC236}">
                <a16:creationId xmlns:a16="http://schemas.microsoft.com/office/drawing/2014/main" id="{CF700A2D-1EDB-0CC5-ADDD-F5D779CDCAB8}"/>
              </a:ext>
            </a:extLst>
          </p:cNvPr>
          <p:cNvSpPr txBox="1"/>
          <p:nvPr userDrawn="1"/>
        </p:nvSpPr>
        <p:spPr>
          <a:xfrm>
            <a:off x="3227921" y="6462622"/>
            <a:ext cx="5736158" cy="276999"/>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Mike DeWine, Governor | Jim Tressel, Lt. Governor | Matt Damschroder, Director</a:t>
            </a:r>
          </a:p>
        </p:txBody>
      </p:sp>
      <p:sp>
        <p:nvSpPr>
          <p:cNvPr id="3" name="Slide Number Placeholder 10">
            <a:extLst>
              <a:ext uri="{FF2B5EF4-FFF2-40B4-BE49-F238E27FC236}">
                <a16:creationId xmlns:a16="http://schemas.microsoft.com/office/drawing/2014/main" id="{EAA6F499-72BA-5054-71BF-792614C9B744}"/>
              </a:ext>
            </a:extLst>
          </p:cNvPr>
          <p:cNvSpPr>
            <a:spLocks noGrp="1"/>
          </p:cNvSpPr>
          <p:nvPr>
            <p:ph type="sldNum" sz="quarter" idx="12"/>
          </p:nvPr>
        </p:nvSpPr>
        <p:spPr>
          <a:xfrm>
            <a:off x="8610600" y="6356350"/>
            <a:ext cx="2743200" cy="365125"/>
          </a:xfrm>
        </p:spPr>
        <p:txBody>
          <a:bodyPr/>
          <a:lstStyle/>
          <a:p>
            <a:fld id="{7886526D-FAF9-45F0-BB59-E9A6C39D9E4F}" type="slidenum">
              <a:rPr lang="en-US" smtClean="0"/>
              <a:pPr/>
              <a:t>‹#›</a:t>
            </a:fld>
            <a:endParaRPr lang="en-US" dirty="0"/>
          </a:p>
        </p:txBody>
      </p:sp>
    </p:spTree>
    <p:extLst>
      <p:ext uri="{BB962C8B-B14F-4D97-AF65-F5344CB8AC3E}">
        <p14:creationId xmlns:p14="http://schemas.microsoft.com/office/powerpoint/2010/main" val="3411014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CD6CBC-186A-6063-DF5E-81F421C33C1F}"/>
              </a:ext>
            </a:extLst>
          </p:cNvPr>
          <p:cNvSpPr>
            <a:spLocks noGrp="1"/>
          </p:cNvSpPr>
          <p:nvPr>
            <p:ph type="title"/>
          </p:nvPr>
        </p:nvSpPr>
        <p:spPr>
          <a:xfrm>
            <a:off x="838200" y="1691014"/>
            <a:ext cx="10515600" cy="859171"/>
          </a:xfrm>
        </p:spPr>
        <p:txBody>
          <a:bodyPr/>
          <a:lstStyle/>
          <a:p>
            <a:r>
              <a:rPr lang="en-US" dirty="0"/>
              <a:t>Click to edit Master title style</a:t>
            </a:r>
          </a:p>
        </p:txBody>
      </p:sp>
      <p:sp>
        <p:nvSpPr>
          <p:cNvPr id="4" name="Content Placeholder 2">
            <a:extLst>
              <a:ext uri="{FF2B5EF4-FFF2-40B4-BE49-F238E27FC236}">
                <a16:creationId xmlns:a16="http://schemas.microsoft.com/office/drawing/2014/main" id="{3F415644-95C6-8715-1986-B426A91536CB}"/>
              </a:ext>
            </a:extLst>
          </p:cNvPr>
          <p:cNvSpPr>
            <a:spLocks noGrp="1"/>
          </p:cNvSpPr>
          <p:nvPr>
            <p:ph sz="half" idx="1"/>
          </p:nvPr>
        </p:nvSpPr>
        <p:spPr>
          <a:xfrm>
            <a:off x="838200" y="2685008"/>
            <a:ext cx="5181600" cy="3284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40A7E54B-998F-E3D4-7D9D-55C80F1587A5}"/>
              </a:ext>
            </a:extLst>
          </p:cNvPr>
          <p:cNvSpPr>
            <a:spLocks noGrp="1"/>
          </p:cNvSpPr>
          <p:nvPr>
            <p:ph sz="half" idx="2"/>
          </p:nvPr>
        </p:nvSpPr>
        <p:spPr>
          <a:xfrm>
            <a:off x="6172200" y="2685008"/>
            <a:ext cx="5181600" cy="3284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355600F1-6311-A9EA-E013-A399022D2299}"/>
              </a:ext>
            </a:extLst>
          </p:cNvPr>
          <p:cNvSpPr/>
          <p:nvPr userDrawn="1"/>
        </p:nvSpPr>
        <p:spPr>
          <a:xfrm>
            <a:off x="0" y="6276109"/>
            <a:ext cx="12192000" cy="581891"/>
          </a:xfrm>
          <a:prstGeom prst="rect">
            <a:avLst/>
          </a:prstGeom>
          <a:solidFill>
            <a:srgbClr val="C12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AD1878-92E0-BB4E-2AEE-548E0246D0E4}"/>
              </a:ext>
            </a:extLst>
          </p:cNvPr>
          <p:cNvSpPr/>
          <p:nvPr userDrawn="1"/>
        </p:nvSpPr>
        <p:spPr>
          <a:xfrm>
            <a:off x="0" y="6346919"/>
            <a:ext cx="12192000" cy="508406"/>
          </a:xfrm>
          <a:prstGeom prst="rect">
            <a:avLst/>
          </a:prstGeom>
          <a:solidFill>
            <a:srgbClr val="0E3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FABC07C-1FA8-758C-AD8C-4EEB381444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721"/>
            <a:ext cx="12192000" cy="1524000"/>
          </a:xfrm>
          <a:prstGeom prst="rect">
            <a:avLst/>
          </a:prstGeom>
        </p:spPr>
      </p:pic>
      <p:sp>
        <p:nvSpPr>
          <p:cNvPr id="2" name="TextBox 1">
            <a:extLst>
              <a:ext uri="{FF2B5EF4-FFF2-40B4-BE49-F238E27FC236}">
                <a16:creationId xmlns:a16="http://schemas.microsoft.com/office/drawing/2014/main" id="{D96F0012-AE37-10D6-3FAF-43669F5BFBA6}"/>
              </a:ext>
            </a:extLst>
          </p:cNvPr>
          <p:cNvSpPr txBox="1"/>
          <p:nvPr userDrawn="1"/>
        </p:nvSpPr>
        <p:spPr>
          <a:xfrm>
            <a:off x="3227921" y="6462622"/>
            <a:ext cx="5736158" cy="276999"/>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cs typeface="Arial" panose="020B0604020202020204" pitchFamily="34" charset="0"/>
              </a:rPr>
              <a:t>Mike DeWine, Governor | Jim Tressel, Lt. Governor | Matt Damschroder, Director</a:t>
            </a:r>
          </a:p>
        </p:txBody>
      </p:sp>
      <p:sp>
        <p:nvSpPr>
          <p:cNvPr id="8" name="Slide Number Placeholder 10">
            <a:extLst>
              <a:ext uri="{FF2B5EF4-FFF2-40B4-BE49-F238E27FC236}">
                <a16:creationId xmlns:a16="http://schemas.microsoft.com/office/drawing/2014/main" id="{96BEA151-E870-E100-0D37-DE0E1C39E82D}"/>
              </a:ext>
            </a:extLst>
          </p:cNvPr>
          <p:cNvSpPr>
            <a:spLocks noGrp="1"/>
          </p:cNvSpPr>
          <p:nvPr>
            <p:ph type="sldNum" sz="quarter" idx="12"/>
          </p:nvPr>
        </p:nvSpPr>
        <p:spPr>
          <a:xfrm>
            <a:off x="8610600" y="6356350"/>
            <a:ext cx="2743200" cy="365125"/>
          </a:xfrm>
        </p:spPr>
        <p:txBody>
          <a:bodyPr/>
          <a:lstStyle/>
          <a:p>
            <a:fld id="{7886526D-FAF9-45F0-BB59-E9A6C39D9E4F}" type="slidenum">
              <a:rPr lang="en-US" smtClean="0"/>
              <a:pPr/>
              <a:t>‹#›</a:t>
            </a:fld>
            <a:endParaRPr lang="en-US" dirty="0"/>
          </a:p>
        </p:txBody>
      </p:sp>
    </p:spTree>
    <p:extLst>
      <p:ext uri="{BB962C8B-B14F-4D97-AF65-F5344CB8AC3E}">
        <p14:creationId xmlns:p14="http://schemas.microsoft.com/office/powerpoint/2010/main" val="811472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771482" y="2863617"/>
            <a:ext cx="8631948" cy="727163"/>
          </a:xfrm>
          <a:prstGeom prst="rect">
            <a:avLst/>
          </a:prstGeom>
        </p:spPr>
        <p:txBody>
          <a:bodyPr lIns="0" tIns="0" rIns="0" bIns="0" anchor="t" anchorCtr="0"/>
          <a:lstStyle>
            <a:lvl1pPr algn="l">
              <a:lnSpc>
                <a:spcPct val="100000"/>
              </a:lnSpc>
              <a:defRPr sz="2400" b="0" i="0" cap="none" spc="120" baseline="0">
                <a:solidFill>
                  <a:srgbClr val="FFFFFF"/>
                </a:solidFill>
                <a:latin typeface="Verdana"/>
                <a:cs typeface="Verdana"/>
              </a:defRPr>
            </a:lvl1pPr>
          </a:lstStyle>
          <a:p>
            <a:r>
              <a:rPr lang="en-US" noProof="0"/>
              <a:t>Title of Presentation</a:t>
            </a:r>
            <a:br>
              <a:rPr lang="en-US" noProof="0"/>
            </a:br>
            <a:r>
              <a:rPr lang="en-US" noProof="0"/>
              <a:t>Second Line Title</a:t>
            </a:r>
          </a:p>
        </p:txBody>
      </p:sp>
      <p:sp>
        <p:nvSpPr>
          <p:cNvPr id="10" name="Text Placeholder 19"/>
          <p:cNvSpPr>
            <a:spLocks noGrp="1"/>
          </p:cNvSpPr>
          <p:nvPr>
            <p:ph type="body" sz="quarter" idx="11" hasCustomPrompt="1"/>
          </p:nvPr>
        </p:nvSpPr>
        <p:spPr>
          <a:xfrm>
            <a:off x="771492" y="3719459"/>
            <a:ext cx="8631939" cy="562237"/>
          </a:xfrm>
          <a:prstGeom prst="rect">
            <a:avLst/>
          </a:prstGeom>
        </p:spPr>
        <p:txBody>
          <a:bodyPr lIns="0" tIns="0" rIns="0" bIns="0"/>
          <a:lstStyle>
            <a:lvl1pPr marL="0" indent="0" algn="l">
              <a:buNone/>
              <a:defRPr sz="1600" b="0" i="0" cap="none" spc="120" baseline="0">
                <a:solidFill>
                  <a:srgbClr val="FFFFFF"/>
                </a:solidFill>
                <a:latin typeface="Verdana"/>
                <a:cs typeface="Verdana"/>
              </a:defRPr>
            </a:lvl1pPr>
          </a:lstStyle>
          <a:p>
            <a:pPr lvl="0"/>
            <a:r>
              <a:rPr lang="en-US" noProof="0"/>
              <a:t>Click to Add Subtitle</a:t>
            </a:r>
          </a:p>
        </p:txBody>
      </p:sp>
      <p:cxnSp>
        <p:nvCxnSpPr>
          <p:cNvPr id="11" name="Straight Connector 10"/>
          <p:cNvCxnSpPr/>
          <p:nvPr userDrawn="1"/>
        </p:nvCxnSpPr>
        <p:spPr>
          <a:xfrm>
            <a:off x="766690" y="4401984"/>
            <a:ext cx="8625655" cy="344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786223" y="4544427"/>
            <a:ext cx="8617208" cy="521519"/>
          </a:xfrm>
          <a:prstGeom prst="rect">
            <a:avLst/>
          </a:prstGeom>
        </p:spPr>
        <p:txBody>
          <a:bodyPr lIns="0" tIns="0" rIns="0" bIns="0" anchor="b" anchorCtr="0"/>
          <a:lstStyle>
            <a:lvl1pPr marL="0" indent="0" algn="l">
              <a:lnSpc>
                <a:spcPct val="120000"/>
              </a:lnSpc>
              <a:buNone/>
              <a:defRPr sz="1200" b="0" cap="none" spc="0" baseline="0">
                <a:solidFill>
                  <a:srgbClr val="FFFFFF"/>
                </a:solidFill>
                <a:latin typeface="Verdana"/>
                <a:cs typeface="Verdana"/>
              </a:defRPr>
            </a:lvl1pPr>
          </a:lstStyle>
          <a:p>
            <a:pPr lvl="0"/>
            <a:r>
              <a:rPr lang="en-US" noProof="0"/>
              <a:t>Click to Add Presenter Name, Title, Company</a:t>
            </a:r>
          </a:p>
        </p:txBody>
      </p:sp>
      <p:sp>
        <p:nvSpPr>
          <p:cNvPr id="15" name="Text Placeholder 19"/>
          <p:cNvSpPr>
            <a:spLocks noGrp="1"/>
          </p:cNvSpPr>
          <p:nvPr>
            <p:ph type="body" sz="quarter" idx="14" hasCustomPrompt="1"/>
          </p:nvPr>
        </p:nvSpPr>
        <p:spPr>
          <a:xfrm>
            <a:off x="786198" y="5111679"/>
            <a:ext cx="8617233" cy="205052"/>
          </a:xfrm>
          <a:prstGeom prst="rect">
            <a:avLst/>
          </a:prstGeom>
        </p:spPr>
        <p:txBody>
          <a:bodyPr lIns="0" tIns="0" rIns="0" bIns="0"/>
          <a:lstStyle>
            <a:lvl1pPr marL="0" indent="0" algn="l">
              <a:buNone/>
              <a:defRPr sz="1200" b="0" cap="none" spc="0" baseline="0">
                <a:solidFill>
                  <a:srgbClr val="FFFFFF"/>
                </a:solidFill>
                <a:latin typeface="Verdana"/>
                <a:cs typeface="Verdana"/>
              </a:defRPr>
            </a:lvl1pPr>
          </a:lstStyle>
          <a:p>
            <a:pPr lvl="0"/>
            <a:r>
              <a:rPr lang="en-US" noProof="0"/>
              <a:t>Click to Add Date</a:t>
            </a:r>
          </a:p>
        </p:txBody>
      </p:sp>
    </p:spTree>
    <p:extLst>
      <p:ext uri="{BB962C8B-B14F-4D97-AF65-F5344CB8AC3E}">
        <p14:creationId xmlns:p14="http://schemas.microsoft.com/office/powerpoint/2010/main" val="18118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333">
                <a:solidFill>
                  <a:schemeClr val="tx2"/>
                </a:solidFill>
              </a:defRPr>
            </a:lvl1pPr>
          </a:lstStyle>
          <a:p>
            <a:r>
              <a:rPr lang="en-US"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US" noProof="0" smtClean="0"/>
              <a:pPr fontAlgn="base">
                <a:spcAft>
                  <a:spcPct val="0"/>
                </a:spcAft>
                <a:defRPr/>
              </a:pPr>
              <a:t>‹#›</a:t>
            </a:fld>
            <a:endParaRPr lang="en-US" noProof="0"/>
          </a:p>
        </p:txBody>
      </p:sp>
    </p:spTree>
    <p:extLst>
      <p:ext uri="{BB962C8B-B14F-4D97-AF65-F5344CB8AC3E}">
        <p14:creationId xmlns:p14="http://schemas.microsoft.com/office/powerpoint/2010/main" val="1957864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4B159-B2A0-9C78-02E6-814B8F6750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BA66DF-4249-A736-B7D4-4FED04592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EDF3E-0639-18B0-40C8-5B159E4F38B1}"/>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5" name="Footer Placeholder 4">
            <a:extLst>
              <a:ext uri="{FF2B5EF4-FFF2-40B4-BE49-F238E27FC236}">
                <a16:creationId xmlns:a16="http://schemas.microsoft.com/office/drawing/2014/main" id="{9BFB2B8A-5CEE-F511-C74C-01F46AE27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C0BFA-2DDC-11D3-5A7F-7A4697D853BF}"/>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3528808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noProof="0"/>
              <a:t>Click to Edit Title</a:t>
            </a:r>
          </a:p>
        </p:txBody>
      </p:sp>
      <p:sp>
        <p:nvSpPr>
          <p:cNvPr id="8" name="Text Placeholder 2"/>
          <p:cNvSpPr>
            <a:spLocks noGrp="1"/>
          </p:cNvSpPr>
          <p:nvPr>
            <p:ph idx="11" hasCustomPrompt="1"/>
          </p:nvPr>
        </p:nvSpPr>
        <p:spPr bwMode="auto">
          <a:xfrm>
            <a:off x="596961" y="1455212"/>
            <a:ext cx="10988943" cy="441611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5751" indent="-365751">
              <a:defRPr sz="2000"/>
            </a:lvl1pPr>
            <a:lvl2pPr marL="731502" indent="-365751">
              <a:defRPr sz="2000"/>
            </a:lvl2pPr>
            <a:lvl3pPr indent="-365751">
              <a:defRPr sz="2000"/>
            </a:lvl3pPr>
            <a:lvl4pPr marL="1487387" indent="-365751">
              <a:defRPr sz="2000"/>
            </a:lvl4pPr>
            <a:lvl5pPr marL="1828754" indent="-365751">
              <a:defRPr sz="2000"/>
            </a:lvl5pPr>
          </a:lstStyle>
          <a:p>
            <a:pPr lvl="0"/>
            <a:r>
              <a:rPr lang="en-US" noProof="0"/>
              <a:t>Add text here</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US" noProof="0" smtClean="0"/>
              <a:pPr fontAlgn="base">
                <a:spcAft>
                  <a:spcPct val="0"/>
                </a:spcAft>
                <a:defRPr/>
              </a:pPr>
              <a:t>‹#›</a:t>
            </a:fld>
            <a:endParaRPr lang="en-US" noProof="0"/>
          </a:p>
        </p:txBody>
      </p:sp>
    </p:spTree>
    <p:extLst>
      <p:ext uri="{BB962C8B-B14F-4D97-AF65-F5344CB8AC3E}">
        <p14:creationId xmlns:p14="http://schemas.microsoft.com/office/powerpoint/2010/main" val="394290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96981" y="1455920"/>
            <a:ext cx="10995323" cy="867171"/>
          </a:xfrm>
          <a:prstGeom prst="rect">
            <a:avLst/>
          </a:prstGeom>
        </p:spPr>
        <p:txBody>
          <a:bodyPr>
            <a:noAutofit/>
          </a:bodyPr>
          <a:lstStyle>
            <a:lvl1pPr marL="0" indent="0">
              <a:lnSpc>
                <a:spcPct val="100000"/>
              </a:lnSpc>
              <a:buFontTx/>
              <a:buNone/>
              <a:defRPr sz="2400" b="1" i="0">
                <a:solidFill>
                  <a:schemeClr val="accent1"/>
                </a:solidFill>
              </a:defRPr>
            </a:lvl1pPr>
          </a:lstStyle>
          <a:p>
            <a:pPr lvl="0"/>
            <a:r>
              <a:rPr lang="en-US"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US"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noProof="0" smtClean="0"/>
              <a:pPr fontAlgn="base">
                <a:spcAft>
                  <a:spcPct val="0"/>
                </a:spcAft>
                <a:defRPr/>
              </a:pPr>
              <a:t>‹#›</a:t>
            </a:fld>
            <a:endParaRPr lang="en-US" noProof="0"/>
          </a:p>
        </p:txBody>
      </p:sp>
      <p:sp>
        <p:nvSpPr>
          <p:cNvPr id="7" name="Text Placeholder 2"/>
          <p:cNvSpPr>
            <a:spLocks noGrp="1"/>
          </p:cNvSpPr>
          <p:nvPr>
            <p:ph idx="15" hasCustomPrompt="1"/>
          </p:nvPr>
        </p:nvSpPr>
        <p:spPr bwMode="auto">
          <a:xfrm>
            <a:off x="596961" y="2444691"/>
            <a:ext cx="10988943" cy="34266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5751" indent="-365751">
              <a:defRPr sz="2000"/>
            </a:lvl1pPr>
            <a:lvl2pPr marL="731502" indent="-365751">
              <a:defRPr sz="2000"/>
            </a:lvl2pPr>
            <a:lvl3pPr indent="-365751">
              <a:defRPr sz="2000"/>
            </a:lvl3pPr>
            <a:lvl4pPr marL="1487387" indent="-365751">
              <a:defRPr sz="2000"/>
            </a:lvl4pPr>
            <a:lvl5pPr marL="1828754" indent="-365751">
              <a:defRPr sz="2000"/>
            </a:lvl5pPr>
          </a:lstStyle>
          <a:p>
            <a:pPr lvl="0"/>
            <a:r>
              <a:rPr lang="en-US" noProof="0"/>
              <a:t>Add text here</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57820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Click to Edit Title</a:t>
            </a:r>
          </a:p>
        </p:txBody>
      </p:sp>
      <p:sp>
        <p:nvSpPr>
          <p:cNvPr id="16" name="Text Placeholder 5"/>
          <p:cNvSpPr>
            <a:spLocks noGrp="1"/>
          </p:cNvSpPr>
          <p:nvPr>
            <p:ph type="body" sz="quarter" idx="15" hasCustomPrompt="1"/>
          </p:nvPr>
        </p:nvSpPr>
        <p:spPr>
          <a:xfrm>
            <a:off x="606661" y="1455429"/>
            <a:ext cx="5223516" cy="737544"/>
          </a:xfrm>
          <a:prstGeom prst="rect">
            <a:avLst/>
          </a:prstGeom>
        </p:spPr>
        <p:txBody>
          <a:bodyPr anchor="b" anchorCtr="0">
            <a:noAutofit/>
          </a:bodyPr>
          <a:lstStyle>
            <a:lvl1pPr marL="0" indent="0">
              <a:lnSpc>
                <a:spcPct val="100000"/>
              </a:lnSpc>
              <a:buFontTx/>
              <a:buNone/>
              <a:defRPr sz="2400" b="1" i="0"/>
            </a:lvl1pPr>
          </a:lstStyle>
          <a:p>
            <a:pPr lvl="0"/>
            <a:r>
              <a:rPr lang="en-US" noProof="0"/>
              <a:t>Click to edit heading</a:t>
            </a:r>
          </a:p>
        </p:txBody>
      </p:sp>
      <p:sp>
        <p:nvSpPr>
          <p:cNvPr id="18" name="Text Placeholder 12"/>
          <p:cNvSpPr>
            <a:spLocks noGrp="1"/>
          </p:cNvSpPr>
          <p:nvPr>
            <p:ph type="body" sz="quarter" idx="17" hasCustomPrompt="1"/>
          </p:nvPr>
        </p:nvSpPr>
        <p:spPr>
          <a:xfrm>
            <a:off x="607626" y="2233089"/>
            <a:ext cx="5221380" cy="3638544"/>
          </a:xfrm>
          <a:prstGeom prst="rect">
            <a:avLst/>
          </a:prstGeom>
        </p:spPr>
        <p:txBody>
          <a:bodyPr>
            <a:noAutofit/>
          </a:bodyPr>
          <a:lstStyle>
            <a:lvl1pPr marL="365751" indent="-365751">
              <a:lnSpc>
                <a:spcPct val="100000"/>
              </a:lnSpc>
              <a:buClr>
                <a:schemeClr val="accent1"/>
              </a:buClr>
              <a:defRPr sz="1733"/>
            </a:lvl1pPr>
            <a:lvl2pPr marL="731502" indent="-365751">
              <a:lnSpc>
                <a:spcPct val="100000"/>
              </a:lnSpc>
              <a:buClr>
                <a:schemeClr val="accent1"/>
              </a:buClr>
              <a:defRPr sz="1733"/>
            </a:lvl2pPr>
            <a:lvl3pPr indent="-365751">
              <a:lnSpc>
                <a:spcPct val="100000"/>
              </a:lnSpc>
              <a:buClr>
                <a:schemeClr val="accent1"/>
              </a:buClr>
              <a:defRPr sz="1733"/>
            </a:lvl3pPr>
            <a:lvl4pPr marL="1487387" indent="-365751">
              <a:lnSpc>
                <a:spcPct val="100000"/>
              </a:lnSpc>
              <a:buClr>
                <a:schemeClr val="accent1"/>
              </a:buClr>
              <a:defRPr sz="1733"/>
            </a:lvl4pPr>
            <a:lvl5pPr marL="1828754" indent="-365751">
              <a:lnSpc>
                <a:spcPct val="100000"/>
              </a:lnSpc>
              <a:buClr>
                <a:schemeClr val="accent1"/>
              </a:buClr>
              <a:defRPr sz="1733"/>
            </a:lvl5pPr>
          </a:lstStyle>
          <a:p>
            <a:pPr lvl="0"/>
            <a:r>
              <a:rPr lang="en-US" noProof="0"/>
              <a:t>Add text here</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p:cNvSpPr>
            <a:spLocks noGrp="1"/>
          </p:cNvSpPr>
          <p:nvPr>
            <p:ph type="body" sz="quarter" idx="19" hasCustomPrompt="1"/>
          </p:nvPr>
        </p:nvSpPr>
        <p:spPr>
          <a:xfrm>
            <a:off x="6362700" y="1455429"/>
            <a:ext cx="5224363" cy="737544"/>
          </a:xfrm>
          <a:prstGeom prst="rect">
            <a:avLst/>
          </a:prstGeom>
        </p:spPr>
        <p:txBody>
          <a:bodyPr anchor="b" anchorCtr="0">
            <a:noAutofit/>
          </a:bodyPr>
          <a:lstStyle>
            <a:lvl1pPr marL="0" indent="0">
              <a:lnSpc>
                <a:spcPct val="100000"/>
              </a:lnSpc>
              <a:buFontTx/>
              <a:buNone/>
              <a:defRPr sz="2400" b="1" i="0"/>
            </a:lvl1pPr>
          </a:lstStyle>
          <a:p>
            <a:pPr lvl="0"/>
            <a:r>
              <a:rPr lang="en-US" noProof="0"/>
              <a:t>Click to edit heading</a:t>
            </a:r>
          </a:p>
        </p:txBody>
      </p:sp>
      <p:sp>
        <p:nvSpPr>
          <p:cNvPr id="12" name="Text Placeholder 12"/>
          <p:cNvSpPr>
            <a:spLocks noGrp="1"/>
          </p:cNvSpPr>
          <p:nvPr>
            <p:ph type="body" sz="quarter" idx="20" hasCustomPrompt="1"/>
          </p:nvPr>
        </p:nvSpPr>
        <p:spPr>
          <a:xfrm>
            <a:off x="6364513" y="2233089"/>
            <a:ext cx="5221380" cy="3638544"/>
          </a:xfrm>
          <a:prstGeom prst="rect">
            <a:avLst/>
          </a:prstGeom>
        </p:spPr>
        <p:txBody>
          <a:bodyPr>
            <a:noAutofit/>
          </a:bodyPr>
          <a:lstStyle>
            <a:lvl1pPr marL="365751" indent="-365751">
              <a:lnSpc>
                <a:spcPct val="100000"/>
              </a:lnSpc>
              <a:buClr>
                <a:schemeClr val="accent1"/>
              </a:buClr>
              <a:defRPr sz="1733"/>
            </a:lvl1pPr>
            <a:lvl2pPr marL="731502" indent="-365751">
              <a:lnSpc>
                <a:spcPct val="100000"/>
              </a:lnSpc>
              <a:buClr>
                <a:schemeClr val="accent1"/>
              </a:buClr>
              <a:defRPr sz="1733"/>
            </a:lvl2pPr>
            <a:lvl3pPr indent="-365751">
              <a:lnSpc>
                <a:spcPct val="100000"/>
              </a:lnSpc>
              <a:buClr>
                <a:schemeClr val="accent1"/>
              </a:buClr>
              <a:defRPr sz="1733"/>
            </a:lvl3pPr>
            <a:lvl4pPr marL="1487387" indent="-365751">
              <a:lnSpc>
                <a:spcPct val="100000"/>
              </a:lnSpc>
              <a:buClr>
                <a:schemeClr val="accent1"/>
              </a:buClr>
              <a:defRPr sz="1733"/>
            </a:lvl4pPr>
            <a:lvl5pPr marL="1828754" indent="-365751">
              <a:lnSpc>
                <a:spcPct val="100000"/>
              </a:lnSpc>
              <a:buClr>
                <a:schemeClr val="accent1"/>
              </a:buClr>
              <a:defRPr sz="1733"/>
            </a:lvl5pPr>
          </a:lstStyle>
          <a:p>
            <a:pPr lvl="0"/>
            <a:r>
              <a:rPr lang="en-US" noProof="0"/>
              <a:t>Add text here</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4"/>
          <p:cNvSpPr>
            <a:spLocks noGrp="1"/>
          </p:cNvSpPr>
          <p:nvPr>
            <p:ph type="sldNum" sz="quarter" idx="14"/>
          </p:nvPr>
        </p:nvSpPr>
        <p:spPr>
          <a:xfrm>
            <a:off x="11263314" y="6346174"/>
            <a:ext cx="330047" cy="200260"/>
          </a:xfrm>
        </p:spPr>
        <p:txBody>
          <a:bodyPr/>
          <a:lstStyle/>
          <a:p>
            <a:pPr fontAlgn="base">
              <a:spcAft>
                <a:spcPct val="0"/>
              </a:spcAft>
              <a:defRPr/>
            </a:pPr>
            <a:fld id="{4472AB7F-E8D0-4874-A9B8-335B68DC5F05}" type="slidenum">
              <a:rPr lang="en-US" noProof="0" smtClean="0"/>
              <a:pPr fontAlgn="base">
                <a:spcAft>
                  <a:spcPct val="0"/>
                </a:spcAft>
                <a:defRPr/>
              </a:pPr>
              <a:t>‹#›</a:t>
            </a:fld>
            <a:endParaRPr lang="en-US" noProof="0"/>
          </a:p>
        </p:txBody>
      </p:sp>
    </p:spTree>
    <p:extLst>
      <p:ext uri="{BB962C8B-B14F-4D97-AF65-F5344CB8AC3E}">
        <p14:creationId xmlns:p14="http://schemas.microsoft.com/office/powerpoint/2010/main" val="2547568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US" noProof="0"/>
              <a:t>Click to edit heading</a:t>
            </a:r>
          </a:p>
        </p:txBody>
      </p:sp>
      <p:sp>
        <p:nvSpPr>
          <p:cNvPr id="9"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marL="365751" indent="-365751">
              <a:lnSpc>
                <a:spcPct val="100000"/>
              </a:lnSpc>
              <a:buClr>
                <a:schemeClr val="accent1"/>
              </a:buClr>
              <a:defRPr sz="1733"/>
            </a:lvl1pPr>
            <a:lvl2pPr marL="731502" indent="-365751">
              <a:lnSpc>
                <a:spcPct val="100000"/>
              </a:lnSpc>
              <a:buClr>
                <a:schemeClr val="accent1"/>
              </a:buClr>
              <a:defRPr sz="1733"/>
            </a:lvl2pPr>
            <a:lvl3pPr indent="-365751">
              <a:lnSpc>
                <a:spcPct val="100000"/>
              </a:lnSpc>
              <a:buClr>
                <a:schemeClr val="accent1"/>
              </a:buClr>
              <a:defRPr sz="1733"/>
            </a:lvl3pPr>
            <a:lvl4pPr marL="1487387" indent="-365751">
              <a:lnSpc>
                <a:spcPct val="100000"/>
              </a:lnSpc>
              <a:buClr>
                <a:schemeClr val="accent1"/>
              </a:buClr>
              <a:defRPr sz="1733"/>
            </a:lvl4pPr>
            <a:lvl5pPr marL="1828754" indent="-365751">
              <a:lnSpc>
                <a:spcPct val="100000"/>
              </a:lnSpc>
              <a:buClr>
                <a:schemeClr val="accent1"/>
              </a:buClr>
              <a:defRPr sz="1733"/>
            </a:lvl5pPr>
          </a:lstStyle>
          <a:p>
            <a:pPr lvl="0"/>
            <a:r>
              <a:rPr lang="en-US" noProof="0"/>
              <a:t>Add text here</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hasCustomPrompt="1"/>
          </p:nvPr>
        </p:nvSpPr>
        <p:spPr/>
        <p:txBody>
          <a:bodyPr/>
          <a:lstStyle/>
          <a:p>
            <a:r>
              <a:rPr lang="en-US"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noProof="0" smtClean="0"/>
              <a:pPr fontAlgn="base">
                <a:spcAft>
                  <a:spcPct val="0"/>
                </a:spcAft>
                <a:defRPr/>
              </a:pPr>
              <a:t>‹#›</a:t>
            </a:fld>
            <a:endParaRPr lang="en-US" noProof="0"/>
          </a:p>
        </p:txBody>
      </p:sp>
      <p:sp>
        <p:nvSpPr>
          <p:cNvPr id="13" name="Picture Placeholder 4"/>
          <p:cNvSpPr>
            <a:spLocks noGrp="1"/>
          </p:cNvSpPr>
          <p:nvPr>
            <p:ph type="pic" sz="quarter" idx="14" hasCustomPrompt="1"/>
          </p:nvPr>
        </p:nvSpPr>
        <p:spPr>
          <a:xfrm>
            <a:off x="6394076" y="1641599"/>
            <a:ext cx="5189667" cy="4065931"/>
          </a:xfrm>
          <a:prstGeom prst="rect">
            <a:avLst/>
          </a:prstGeom>
        </p:spPr>
        <p:txBody>
          <a:bodyPr anchor="t" anchorCtr="0">
            <a:normAutofit/>
          </a:bodyPr>
          <a:lstStyle>
            <a:lvl1pPr marL="0" indent="0">
              <a:buNone/>
              <a:defRPr sz="1867">
                <a:solidFill>
                  <a:schemeClr val="bg2"/>
                </a:solidFill>
              </a:defRPr>
            </a:lvl1pPr>
          </a:lstStyle>
          <a:p>
            <a:r>
              <a:rPr lang="en-US" noProof="0"/>
              <a:t>Photo Here </a:t>
            </a:r>
          </a:p>
        </p:txBody>
      </p:sp>
    </p:spTree>
    <p:extLst>
      <p:ext uri="{BB962C8B-B14F-4D97-AF65-F5344CB8AC3E}">
        <p14:creationId xmlns:p14="http://schemas.microsoft.com/office/powerpoint/2010/main" val="2201516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US" noProof="0" smtClean="0"/>
              <a:pPr fontAlgn="base">
                <a:spcAft>
                  <a:spcPct val="0"/>
                </a:spcAft>
                <a:defRPr/>
              </a:pPr>
              <a:t>‹#›</a:t>
            </a:fld>
            <a:endParaRPr lang="en-US" noProof="0"/>
          </a:p>
        </p:txBody>
      </p:sp>
      <p:sp>
        <p:nvSpPr>
          <p:cNvPr id="16" name="Text Placeholder 5"/>
          <p:cNvSpPr>
            <a:spLocks noGrp="1"/>
          </p:cNvSpPr>
          <p:nvPr>
            <p:ph type="body" sz="quarter" idx="19" hasCustomPrompt="1"/>
          </p:nvPr>
        </p:nvSpPr>
        <p:spPr>
          <a:xfrm>
            <a:off x="602272" y="1634247"/>
            <a:ext cx="5418383" cy="737544"/>
          </a:xfrm>
          <a:prstGeom prst="rect">
            <a:avLst/>
          </a:prstGeom>
        </p:spPr>
        <p:txBody>
          <a:bodyPr anchor="b" anchorCtr="0">
            <a:noAutofit/>
          </a:bodyPr>
          <a:lstStyle>
            <a:lvl1pPr marL="0" indent="0">
              <a:lnSpc>
                <a:spcPct val="100000"/>
              </a:lnSpc>
              <a:buFontTx/>
              <a:buNone/>
              <a:defRPr sz="2400" b="1" i="0"/>
            </a:lvl1pPr>
          </a:lstStyle>
          <a:p>
            <a:pPr lvl="0"/>
            <a:r>
              <a:rPr lang="en-US" noProof="0"/>
              <a:t>Click to edit heading</a:t>
            </a:r>
          </a:p>
        </p:txBody>
      </p:sp>
      <p:sp>
        <p:nvSpPr>
          <p:cNvPr id="17" name="Text Placeholder 12"/>
          <p:cNvSpPr>
            <a:spLocks noGrp="1"/>
          </p:cNvSpPr>
          <p:nvPr>
            <p:ph type="body" sz="quarter" idx="20" hasCustomPrompt="1"/>
          </p:nvPr>
        </p:nvSpPr>
        <p:spPr>
          <a:xfrm>
            <a:off x="604078" y="2419234"/>
            <a:ext cx="5412941" cy="3292260"/>
          </a:xfrm>
          <a:prstGeom prst="rect">
            <a:avLst/>
          </a:prstGeom>
        </p:spPr>
        <p:txBody>
          <a:bodyPr>
            <a:noAutofit/>
          </a:bodyPr>
          <a:lstStyle>
            <a:lvl1pPr marL="365751" indent="-365751">
              <a:lnSpc>
                <a:spcPct val="100000"/>
              </a:lnSpc>
              <a:buClr>
                <a:schemeClr val="accent1"/>
              </a:buClr>
              <a:defRPr sz="1733"/>
            </a:lvl1pPr>
            <a:lvl2pPr marL="731502" indent="-365751">
              <a:lnSpc>
                <a:spcPct val="100000"/>
              </a:lnSpc>
              <a:buClr>
                <a:schemeClr val="accent1"/>
              </a:buClr>
              <a:defRPr sz="1733"/>
            </a:lvl2pPr>
            <a:lvl3pPr indent="-365751">
              <a:lnSpc>
                <a:spcPct val="100000"/>
              </a:lnSpc>
              <a:buClr>
                <a:schemeClr val="accent1"/>
              </a:buClr>
              <a:defRPr sz="1733"/>
            </a:lvl3pPr>
            <a:lvl4pPr marL="1487387" indent="-365751">
              <a:lnSpc>
                <a:spcPct val="100000"/>
              </a:lnSpc>
              <a:buClr>
                <a:schemeClr val="accent1"/>
              </a:buClr>
              <a:defRPr sz="1733"/>
            </a:lvl4pPr>
            <a:lvl5pPr marL="1828754" indent="-365751">
              <a:lnSpc>
                <a:spcPct val="100000"/>
              </a:lnSpc>
              <a:buClr>
                <a:schemeClr val="accent1"/>
              </a:buClr>
              <a:defRPr sz="1733"/>
            </a:lvl5pPr>
          </a:lstStyle>
          <a:p>
            <a:pPr lvl="0"/>
            <a:r>
              <a:rPr lang="en-US" noProof="0"/>
              <a:t>Add text here</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4"/>
          <p:cNvSpPr>
            <a:spLocks noGrp="1"/>
          </p:cNvSpPr>
          <p:nvPr>
            <p:ph type="pic" sz="quarter" idx="14" hasCustomPrompt="1"/>
          </p:nvPr>
        </p:nvSpPr>
        <p:spPr>
          <a:xfrm>
            <a:off x="6394076" y="1641600"/>
            <a:ext cx="5189667" cy="3011993"/>
          </a:xfrm>
          <a:prstGeom prst="rect">
            <a:avLst/>
          </a:prstGeom>
        </p:spPr>
        <p:txBody>
          <a:bodyPr anchor="t" anchorCtr="0">
            <a:normAutofit/>
          </a:bodyPr>
          <a:lstStyle>
            <a:lvl1pPr marL="0" indent="0">
              <a:buNone/>
              <a:defRPr sz="1867">
                <a:solidFill>
                  <a:schemeClr val="bg2"/>
                </a:solidFill>
              </a:defRPr>
            </a:lvl1pPr>
          </a:lstStyle>
          <a:p>
            <a:r>
              <a:rPr lang="en-US" noProof="0"/>
              <a:t>Photo Here </a:t>
            </a:r>
          </a:p>
        </p:txBody>
      </p:sp>
      <p:sp>
        <p:nvSpPr>
          <p:cNvPr id="24" name="Rectangle 23"/>
          <p:cNvSpPr/>
          <p:nvPr userDrawn="1"/>
        </p:nvSpPr>
        <p:spPr>
          <a:xfrm>
            <a:off x="6394077" y="4649136"/>
            <a:ext cx="5187529" cy="1071045"/>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92000" tIns="124800" rIns="192000" bIns="192000" rtlCol="0" anchor="t" anchorCtr="0"/>
          <a:lstStyle/>
          <a:p>
            <a:pPr marL="0" marR="0" indent="0" algn="l" defTabSz="1219050" rtl="0" eaLnBrk="1" fontAlgn="auto" latinLnBrk="0" hangingPunct="1">
              <a:lnSpc>
                <a:spcPct val="110000"/>
              </a:lnSpc>
              <a:spcBef>
                <a:spcPts val="0"/>
              </a:spcBef>
              <a:spcAft>
                <a:spcPts val="0"/>
              </a:spcAft>
              <a:buClrTx/>
              <a:buSzTx/>
              <a:buFontTx/>
              <a:buNone/>
              <a:tabLst/>
              <a:defRPr/>
            </a:pPr>
            <a:endParaRPr lang="en-US" sz="1200" b="0" i="1" noProof="0">
              <a:solidFill>
                <a:schemeClr val="bg1"/>
              </a:solidFill>
            </a:endParaRPr>
          </a:p>
          <a:p>
            <a:pPr marL="0" marR="0" indent="0" algn="l" defTabSz="1219050" rtl="0" eaLnBrk="1" fontAlgn="auto" latinLnBrk="0" hangingPunct="1">
              <a:lnSpc>
                <a:spcPct val="110000"/>
              </a:lnSpc>
              <a:spcBef>
                <a:spcPts val="0"/>
              </a:spcBef>
              <a:spcAft>
                <a:spcPts val="0"/>
              </a:spcAft>
              <a:buClrTx/>
              <a:buSzTx/>
              <a:buFontTx/>
              <a:buNone/>
              <a:tabLst/>
              <a:defRPr/>
            </a:pPr>
            <a:endParaRPr lang="en-US" sz="1200" b="0" i="1" noProof="0">
              <a:solidFill>
                <a:schemeClr val="bg1"/>
              </a:solidFill>
            </a:endParaRPr>
          </a:p>
          <a:p>
            <a:pPr algn="l">
              <a:lnSpc>
                <a:spcPct val="110000"/>
              </a:lnSpc>
            </a:pPr>
            <a:endParaRPr lang="en-US" sz="1200" b="0" i="1" noProof="0">
              <a:solidFill>
                <a:schemeClr val="bg1"/>
              </a:solidFill>
            </a:endParaRPr>
          </a:p>
        </p:txBody>
      </p:sp>
      <p:sp>
        <p:nvSpPr>
          <p:cNvPr id="9" name="Text Placeholder 6"/>
          <p:cNvSpPr>
            <a:spLocks noGrp="1"/>
          </p:cNvSpPr>
          <p:nvPr>
            <p:ph type="body" sz="quarter" idx="22" hasCustomPrompt="1"/>
          </p:nvPr>
        </p:nvSpPr>
        <p:spPr>
          <a:xfrm>
            <a:off x="6502400" y="4773681"/>
            <a:ext cx="4978400" cy="812800"/>
          </a:xfrm>
          <a:prstGeom prst="rect">
            <a:avLst/>
          </a:prstGeom>
        </p:spPr>
        <p:txBody>
          <a:bodyPr vert="horz" lIns="0" tIns="0" rIns="0" bIns="0"/>
          <a:lstStyle>
            <a:lvl1pPr marL="98998" marR="0" indent="0" algn="l" defTabSz="609525" rtl="0" eaLnBrk="1" fontAlgn="base" latinLnBrk="0" hangingPunct="1">
              <a:lnSpc>
                <a:spcPct val="110000"/>
              </a:lnSpc>
              <a:spcBef>
                <a:spcPts val="533"/>
              </a:spcBef>
              <a:spcAft>
                <a:spcPct val="0"/>
              </a:spcAft>
              <a:buClr>
                <a:schemeClr val="accent1"/>
              </a:buClr>
              <a:buSzTx/>
              <a:buFont typeface="Arial"/>
              <a:buNone/>
              <a:tabLst/>
              <a:defRPr sz="1200" b="0" i="1">
                <a:solidFill>
                  <a:schemeClr val="bg1"/>
                </a:solidFill>
              </a:defRPr>
            </a:lvl1pPr>
            <a:lvl2pPr>
              <a:defRPr sz="1467" b="0" i="1">
                <a:solidFill>
                  <a:schemeClr val="bg1"/>
                </a:solidFill>
              </a:defRPr>
            </a:lvl2pPr>
            <a:lvl3pPr>
              <a:defRPr sz="1467" b="0" i="1">
                <a:solidFill>
                  <a:schemeClr val="bg1"/>
                </a:solidFill>
              </a:defRPr>
            </a:lvl3pPr>
            <a:lvl4pPr>
              <a:defRPr sz="1467" b="0" i="1">
                <a:solidFill>
                  <a:schemeClr val="bg1"/>
                </a:solidFill>
              </a:defRPr>
            </a:lvl4pPr>
            <a:lvl5pPr>
              <a:defRPr sz="1467" b="0" i="1">
                <a:solidFill>
                  <a:schemeClr val="bg1"/>
                </a:solidFill>
              </a:defRPr>
            </a:lvl5pPr>
          </a:lstStyle>
          <a:p>
            <a:pPr marL="98998" marR="0" lvl="0" indent="0" algn="l" defTabSz="609525" rtl="0" eaLnBrk="1" fontAlgn="base" latinLnBrk="0" hangingPunct="1">
              <a:lnSpc>
                <a:spcPct val="110000"/>
              </a:lnSpc>
              <a:spcBef>
                <a:spcPts val="533"/>
              </a:spcBef>
              <a:spcAft>
                <a:spcPct val="0"/>
              </a:spcAft>
              <a:buClr>
                <a:schemeClr val="accent1"/>
              </a:buClr>
              <a:buSzTx/>
              <a:buFont typeface="Arial"/>
              <a:buNone/>
              <a:tabLst/>
              <a:defRPr/>
            </a:pPr>
            <a:r>
              <a:rPr lang="en-US" sz="1467" b="0" i="1" noProof="0">
                <a:solidFill>
                  <a:schemeClr val="bg1"/>
                </a:solidFill>
              </a:rPr>
              <a:t>Caption or</a:t>
            </a:r>
            <a:r>
              <a:rPr lang="en-US" sz="1467" b="0" i="1" baseline="0" noProof="0">
                <a:solidFill>
                  <a:schemeClr val="bg1"/>
                </a:solidFill>
              </a:rPr>
              <a:t> credit for a photo could be put in this space. </a:t>
            </a:r>
            <a:r>
              <a:rPr lang="en-US" sz="1467" b="0" i="1" noProof="0">
                <a:solidFill>
                  <a:schemeClr val="bg1"/>
                </a:solidFill>
              </a:rPr>
              <a:t>You may adjust the height of this box</a:t>
            </a:r>
            <a:r>
              <a:rPr lang="en-US" sz="1467" b="0" i="1" baseline="0" noProof="0">
                <a:solidFill>
                  <a:schemeClr val="bg1"/>
                </a:solidFill>
              </a:rPr>
              <a:t> to accommodate more or less text. Suggested number of lines of text is no less than two and no more than four.</a:t>
            </a:r>
            <a:endParaRPr lang="en-US" sz="1467" b="0" i="1" noProof="0">
              <a:solidFill>
                <a:schemeClr val="bg1"/>
              </a:solidFill>
            </a:endParaRPr>
          </a:p>
        </p:txBody>
      </p:sp>
    </p:spTree>
    <p:extLst>
      <p:ext uri="{BB962C8B-B14F-4D97-AF65-F5344CB8AC3E}">
        <p14:creationId xmlns:p14="http://schemas.microsoft.com/office/powerpoint/2010/main" val="996985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US"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noProof="0" smtClean="0"/>
              <a:pPr fontAlgn="base">
                <a:spcAft>
                  <a:spcPct val="0"/>
                </a:spcAft>
                <a:defRPr/>
              </a:pPr>
              <a:t>‹#›</a:t>
            </a:fld>
            <a:endParaRPr lang="en-US" noProof="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7821" y="5396089"/>
            <a:ext cx="431800" cy="431800"/>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3921" y="5396089"/>
            <a:ext cx="431800" cy="431800"/>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19381" y="5396091"/>
            <a:ext cx="478832" cy="431800"/>
          </a:xfrm>
          <a:prstGeom prst="rect">
            <a:avLst/>
          </a:prstGeom>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66121" y="5396089"/>
            <a:ext cx="431800" cy="431800"/>
          </a:xfrm>
          <a:prstGeom prst="rect">
            <a:avLst/>
          </a:prstGeom>
        </p:spPr>
      </p:pic>
      <p:sp>
        <p:nvSpPr>
          <p:cNvPr id="26" name="TextBox 25"/>
          <p:cNvSpPr txBox="1"/>
          <p:nvPr userDrawn="1"/>
        </p:nvSpPr>
        <p:spPr>
          <a:xfrm>
            <a:off x="609600" y="5419164"/>
            <a:ext cx="8306835" cy="379015"/>
          </a:xfrm>
          <a:prstGeom prst="rect">
            <a:avLst/>
          </a:prstGeom>
          <a:noFill/>
        </p:spPr>
        <p:txBody>
          <a:bodyPr wrap="square" lIns="0" rtlCol="0">
            <a:spAutoFit/>
          </a:bodyPr>
          <a:lstStyle/>
          <a:p>
            <a:pPr marL="100797">
              <a:lnSpc>
                <a:spcPct val="110000"/>
              </a:lnSpc>
              <a:spcBef>
                <a:spcPts val="533"/>
              </a:spcBef>
            </a:pPr>
            <a:r>
              <a:rPr lang="en-US" sz="1867" b="1" noProof="0">
                <a:solidFill>
                  <a:schemeClr val="accent1"/>
                </a:solidFill>
              </a:rPr>
              <a:t>www.gs1us.org</a:t>
            </a:r>
            <a:endParaRPr lang="en-US" sz="1867" b="0" noProof="0">
              <a:solidFill>
                <a:schemeClr val="accent1"/>
              </a:solidFill>
            </a:endParaRPr>
          </a:p>
        </p:txBody>
      </p:sp>
      <p:sp>
        <p:nvSpPr>
          <p:cNvPr id="23" name="TextBox 22"/>
          <p:cNvSpPr txBox="1"/>
          <p:nvPr userDrawn="1"/>
        </p:nvSpPr>
        <p:spPr>
          <a:xfrm>
            <a:off x="716603" y="4318551"/>
            <a:ext cx="286520" cy="379656"/>
          </a:xfrm>
          <a:prstGeom prst="rect">
            <a:avLst/>
          </a:prstGeom>
          <a:noFill/>
        </p:spPr>
        <p:txBody>
          <a:bodyPr wrap="square" rtlCol="0">
            <a:spAutoFit/>
          </a:bodyPr>
          <a:lstStyle/>
          <a:p>
            <a:pPr marL="0" marR="0" lvl="3" indent="0" algn="r" defTabSz="1219050" rtl="0" eaLnBrk="1" fontAlgn="auto" latinLnBrk="0" hangingPunct="1">
              <a:lnSpc>
                <a:spcPct val="100000"/>
              </a:lnSpc>
              <a:spcBef>
                <a:spcPts val="0"/>
              </a:spcBef>
              <a:spcAft>
                <a:spcPts val="0"/>
              </a:spcAft>
              <a:buClrTx/>
              <a:buSzTx/>
              <a:buFontTx/>
              <a:buNone/>
              <a:tabLst/>
              <a:defRPr/>
            </a:pPr>
            <a:r>
              <a:rPr lang="en-US" sz="1867" b="1" noProof="0">
                <a:solidFill>
                  <a:schemeClr val="tx2"/>
                </a:solidFill>
              </a:rPr>
              <a:t>T</a:t>
            </a:r>
            <a:endParaRPr lang="en-US" sz="1867" noProof="0"/>
          </a:p>
        </p:txBody>
      </p:sp>
      <p:sp>
        <p:nvSpPr>
          <p:cNvPr id="28" name="TextBox 27"/>
          <p:cNvSpPr txBox="1"/>
          <p:nvPr userDrawn="1"/>
        </p:nvSpPr>
        <p:spPr>
          <a:xfrm>
            <a:off x="716603" y="4700971"/>
            <a:ext cx="286520" cy="379656"/>
          </a:xfrm>
          <a:prstGeom prst="rect">
            <a:avLst/>
          </a:prstGeom>
          <a:noFill/>
        </p:spPr>
        <p:txBody>
          <a:bodyPr wrap="square" rtlCol="0">
            <a:spAutoFit/>
          </a:bodyPr>
          <a:lstStyle/>
          <a:p>
            <a:pPr marL="0" marR="0" lvl="3" indent="0" algn="r" defTabSz="1219050" rtl="0" eaLnBrk="1" fontAlgn="auto" latinLnBrk="0" hangingPunct="1">
              <a:lnSpc>
                <a:spcPct val="100000"/>
              </a:lnSpc>
              <a:spcBef>
                <a:spcPts val="0"/>
              </a:spcBef>
              <a:spcAft>
                <a:spcPts val="0"/>
              </a:spcAft>
              <a:buClrTx/>
              <a:buSzTx/>
              <a:buFontTx/>
              <a:buNone/>
              <a:tabLst/>
              <a:defRPr/>
            </a:pPr>
            <a:r>
              <a:rPr lang="en-US" sz="1867" b="1" noProof="0">
                <a:solidFill>
                  <a:schemeClr val="tx2"/>
                </a:solidFill>
              </a:rPr>
              <a:t>E</a:t>
            </a:r>
            <a:endParaRPr lang="en-US" sz="1867" noProof="0"/>
          </a:p>
        </p:txBody>
      </p:sp>
      <p:sp>
        <p:nvSpPr>
          <p:cNvPr id="29" name="Text Placeholder 5"/>
          <p:cNvSpPr>
            <a:spLocks noGrp="1"/>
          </p:cNvSpPr>
          <p:nvPr>
            <p:ph type="body" sz="quarter" idx="11" hasCustomPrompt="1"/>
          </p:nvPr>
        </p:nvSpPr>
        <p:spPr>
          <a:xfrm>
            <a:off x="609601" y="1498601"/>
            <a:ext cx="10730743" cy="406400"/>
          </a:xfrm>
          <a:prstGeom prst="rect">
            <a:avLst/>
          </a:prstGeom>
        </p:spPr>
        <p:txBody>
          <a:bodyPr lIns="144000" rIns="144000">
            <a:normAutofit/>
          </a:bodyPr>
          <a:lstStyle>
            <a:lvl1pPr marL="0" indent="0">
              <a:buFontTx/>
              <a:buNone/>
              <a:defRPr sz="2133" b="1" i="0"/>
            </a:lvl1pPr>
          </a:lstStyle>
          <a:p>
            <a:pPr lvl="0"/>
            <a:r>
              <a:rPr lang="en-US" noProof="0"/>
              <a:t>Name</a:t>
            </a:r>
          </a:p>
        </p:txBody>
      </p:sp>
      <p:sp>
        <p:nvSpPr>
          <p:cNvPr id="30" name="Text Placeholder 2"/>
          <p:cNvSpPr>
            <a:spLocks noGrp="1"/>
          </p:cNvSpPr>
          <p:nvPr>
            <p:ph idx="13" hasCustomPrompt="1"/>
          </p:nvPr>
        </p:nvSpPr>
        <p:spPr bwMode="auto">
          <a:xfrm>
            <a:off x="609601" y="1991963"/>
            <a:ext cx="10726055" cy="616135"/>
          </a:xfrm>
          <a:prstGeom prst="rect">
            <a:avLst/>
          </a:prstGeom>
          <a:noFill/>
          <a:ln w="9525">
            <a:noFill/>
            <a:miter lim="800000"/>
            <a:headEnd/>
            <a:tailEnd/>
          </a:ln>
        </p:spPr>
        <p:txBody>
          <a:bodyPr vert="horz" wrap="square" lIns="91431" tIns="0" rIns="91431" bIns="45716" numCol="1" anchor="t" anchorCtr="0" compatLnSpc="1">
            <a:prstTxWarp prst="textNoShape">
              <a:avLst/>
            </a:prstTxWarp>
          </a:bodyPr>
          <a:lstStyle>
            <a:lvl1pPr marL="98998" indent="0">
              <a:lnSpc>
                <a:spcPct val="100000"/>
              </a:lnSpc>
              <a:buNone/>
              <a:defRPr sz="1867"/>
            </a:lvl1pPr>
            <a:lvl2pPr marL="362991" indent="0">
              <a:buNone/>
              <a:defRPr/>
            </a:lvl2pPr>
            <a:lvl3pPr marL="718182" indent="0">
              <a:buNone/>
              <a:defRPr/>
            </a:lvl3pPr>
            <a:lvl4pPr marL="1096802" indent="0">
              <a:buNone/>
              <a:defRPr/>
            </a:lvl4pPr>
            <a:lvl5pPr marL="1384795" indent="0">
              <a:buNone/>
              <a:defRPr/>
            </a:lvl5pPr>
          </a:lstStyle>
          <a:p>
            <a:r>
              <a:rPr lang="en-US" noProof="0"/>
              <a:t>First Line Title</a:t>
            </a:r>
            <a:br>
              <a:rPr lang="en-US" noProof="0"/>
            </a:br>
            <a:r>
              <a:rPr lang="en-US" noProof="0"/>
              <a:t>Second Line Title</a:t>
            </a:r>
          </a:p>
        </p:txBody>
      </p:sp>
      <p:sp>
        <p:nvSpPr>
          <p:cNvPr id="31" name="Text Placeholder 2"/>
          <p:cNvSpPr>
            <a:spLocks noGrp="1"/>
          </p:cNvSpPr>
          <p:nvPr>
            <p:ph idx="16" hasCustomPrompt="1"/>
          </p:nvPr>
        </p:nvSpPr>
        <p:spPr bwMode="auto">
          <a:xfrm>
            <a:off x="1019544" y="4367595"/>
            <a:ext cx="10323736" cy="30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98998" indent="0">
              <a:buNone/>
              <a:defRPr sz="1867"/>
            </a:lvl1pPr>
            <a:lvl2pPr marL="362991" indent="0">
              <a:buNone/>
              <a:defRPr/>
            </a:lvl2pPr>
            <a:lvl3pPr marL="718182" indent="0">
              <a:buNone/>
              <a:defRPr/>
            </a:lvl3pPr>
            <a:lvl4pPr marL="1096802" indent="0">
              <a:buNone/>
              <a:defRPr/>
            </a:lvl4pPr>
            <a:lvl5pPr marL="1384795" indent="0">
              <a:buNone/>
              <a:defRPr/>
            </a:lvl5pPr>
          </a:lstStyle>
          <a:p>
            <a:pPr lvl="0"/>
            <a:r>
              <a:rPr lang="en-US" noProof="0"/>
              <a:t>+1 </a:t>
            </a:r>
            <a:r>
              <a:rPr lang="en-US" noProof="0" err="1"/>
              <a:t>xxx.xxx.xxxx</a:t>
            </a:r>
            <a:endParaRPr lang="en-US" noProof="0"/>
          </a:p>
        </p:txBody>
      </p:sp>
      <p:sp>
        <p:nvSpPr>
          <p:cNvPr id="34" name="Text Placeholder 2"/>
          <p:cNvSpPr>
            <a:spLocks noGrp="1"/>
          </p:cNvSpPr>
          <p:nvPr>
            <p:ph idx="19" hasCustomPrompt="1"/>
          </p:nvPr>
        </p:nvSpPr>
        <p:spPr bwMode="auto">
          <a:xfrm>
            <a:off x="1019544" y="4756238"/>
            <a:ext cx="10323736" cy="30480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98998" indent="0">
              <a:buNone/>
              <a:defRPr sz="1867"/>
            </a:lvl1pPr>
            <a:lvl2pPr marL="362991" indent="0">
              <a:buNone/>
              <a:defRPr/>
            </a:lvl2pPr>
            <a:lvl3pPr marL="718182" indent="0">
              <a:buNone/>
              <a:defRPr/>
            </a:lvl3pPr>
            <a:lvl4pPr marL="1096802" indent="0">
              <a:buNone/>
              <a:defRPr/>
            </a:lvl4pPr>
            <a:lvl5pPr marL="1384795" indent="0">
              <a:buNone/>
              <a:defRPr/>
            </a:lvl5pPr>
          </a:lstStyle>
          <a:p>
            <a:pPr lvl="0"/>
            <a:r>
              <a:rPr lang="en-US" noProof="0"/>
              <a:t>info@gs1us.org</a:t>
            </a:r>
          </a:p>
        </p:txBody>
      </p:sp>
      <p:sp>
        <p:nvSpPr>
          <p:cNvPr id="36" name="Text Placeholder 5"/>
          <p:cNvSpPr>
            <a:spLocks noGrp="1"/>
          </p:cNvSpPr>
          <p:nvPr>
            <p:ph type="body" sz="quarter" idx="30" hasCustomPrompt="1"/>
          </p:nvPr>
        </p:nvSpPr>
        <p:spPr>
          <a:xfrm>
            <a:off x="609601" y="2819400"/>
            <a:ext cx="10730743" cy="304800"/>
          </a:xfrm>
          <a:prstGeom prst="rect">
            <a:avLst/>
          </a:prstGeom>
        </p:spPr>
        <p:txBody>
          <a:bodyPr lIns="108000" tIns="0" rIns="108000">
            <a:noAutofit/>
          </a:bodyPr>
          <a:lstStyle>
            <a:lvl1pPr marL="100797" indent="0">
              <a:lnSpc>
                <a:spcPct val="110000"/>
              </a:lnSpc>
              <a:spcBef>
                <a:spcPts val="533"/>
              </a:spcBef>
              <a:buFontTx/>
              <a:buNone/>
              <a:defRPr sz="1867" b="1" i="0"/>
            </a:lvl1pPr>
          </a:lstStyle>
          <a:p>
            <a:pPr lvl="0"/>
            <a:r>
              <a:rPr lang="en-US" noProof="0"/>
              <a:t>GS1 US Corporate Headquarters</a:t>
            </a:r>
          </a:p>
        </p:txBody>
      </p:sp>
      <p:sp>
        <p:nvSpPr>
          <p:cNvPr id="38" name="Text Placeholder 2"/>
          <p:cNvSpPr>
            <a:spLocks noGrp="1"/>
          </p:cNvSpPr>
          <p:nvPr>
            <p:ph idx="31" hasCustomPrompt="1"/>
          </p:nvPr>
        </p:nvSpPr>
        <p:spPr bwMode="auto">
          <a:xfrm>
            <a:off x="609601" y="3153738"/>
            <a:ext cx="10726055" cy="986463"/>
          </a:xfrm>
          <a:prstGeom prst="rect">
            <a:avLst/>
          </a:prstGeom>
          <a:noFill/>
          <a:ln w="9525">
            <a:noFill/>
            <a:miter lim="800000"/>
            <a:headEnd/>
            <a:tailEnd/>
          </a:ln>
        </p:spPr>
        <p:txBody>
          <a:bodyPr vert="horz" wrap="square" lIns="91431" tIns="0" rIns="91431" bIns="45716" numCol="1" anchor="t" anchorCtr="0" compatLnSpc="1">
            <a:prstTxWarp prst="textNoShape">
              <a:avLst/>
            </a:prstTxWarp>
          </a:bodyPr>
          <a:lstStyle>
            <a:lvl1pPr marL="100797" indent="0">
              <a:lnSpc>
                <a:spcPct val="110000"/>
              </a:lnSpc>
              <a:spcBef>
                <a:spcPts val="533"/>
              </a:spcBef>
              <a:buNone/>
              <a:defRPr sz="1867" baseline="0"/>
            </a:lvl1pPr>
            <a:lvl2pPr marL="362991" indent="0">
              <a:buNone/>
              <a:defRPr/>
            </a:lvl2pPr>
            <a:lvl3pPr marL="718182" indent="0">
              <a:buNone/>
              <a:defRPr/>
            </a:lvl3pPr>
            <a:lvl4pPr marL="1096802" indent="0">
              <a:buNone/>
              <a:defRPr/>
            </a:lvl4pPr>
            <a:lvl5pPr marL="1384795" indent="0">
              <a:buNone/>
              <a:defRPr/>
            </a:lvl5pPr>
          </a:lstStyle>
          <a:p>
            <a:pPr marL="75600">
              <a:lnSpc>
                <a:spcPct val="110000"/>
              </a:lnSpc>
              <a:spcBef>
                <a:spcPts val="400"/>
              </a:spcBef>
            </a:pPr>
            <a:r>
              <a:rPr lang="en-US" sz="1867" b="0" noProof="0">
                <a:solidFill>
                  <a:schemeClr val="tx2"/>
                </a:solidFill>
              </a:rPr>
              <a:t>Princeton South Corporate Center</a:t>
            </a:r>
            <a:br>
              <a:rPr lang="en-US" sz="1867" b="0" noProof="0">
                <a:solidFill>
                  <a:schemeClr val="tx2"/>
                </a:solidFill>
              </a:rPr>
            </a:br>
            <a:r>
              <a:rPr lang="en-US" sz="1867" b="0" noProof="0">
                <a:solidFill>
                  <a:schemeClr val="tx2"/>
                </a:solidFill>
              </a:rPr>
              <a:t>300 Charles Ewing Boulevard</a:t>
            </a:r>
            <a:br>
              <a:rPr lang="en-US" sz="1867" b="0" baseline="0" noProof="0">
                <a:solidFill>
                  <a:schemeClr val="tx2"/>
                </a:solidFill>
              </a:rPr>
            </a:br>
            <a:r>
              <a:rPr lang="en-US" sz="1867" b="0" baseline="0" noProof="0">
                <a:solidFill>
                  <a:schemeClr val="tx2"/>
                </a:solidFill>
              </a:rPr>
              <a:t>Ewing, NJ 08628 USA</a:t>
            </a:r>
            <a:endParaRPr lang="en-US" sz="1867" b="0" noProof="0">
              <a:solidFill>
                <a:schemeClr val="tx2"/>
              </a:solidFill>
            </a:endParaRPr>
          </a:p>
        </p:txBody>
      </p:sp>
    </p:spTree>
    <p:extLst>
      <p:ext uri="{BB962C8B-B14F-4D97-AF65-F5344CB8AC3E}">
        <p14:creationId xmlns:p14="http://schemas.microsoft.com/office/powerpoint/2010/main" val="869599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Multiple">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US"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US" noProof="0" smtClean="0"/>
              <a:pPr fontAlgn="base">
                <a:spcAft>
                  <a:spcPct val="0"/>
                </a:spcAft>
                <a:defRPr/>
              </a:pPr>
              <a:t>‹#›</a:t>
            </a:fld>
            <a:endParaRPr lang="en-US" noProof="0"/>
          </a:p>
        </p:txBody>
      </p:sp>
      <p:pic>
        <p:nvPicPr>
          <p:cNvPr id="57" name="Picture 5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7821" y="5396089"/>
            <a:ext cx="431800" cy="431800"/>
          </a:xfrm>
          <a:prstGeom prst="rect">
            <a:avLst/>
          </a:prstGeom>
        </p:spPr>
      </p:pic>
      <p:pic>
        <p:nvPicPr>
          <p:cNvPr id="58" name="Picture 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3921" y="5396089"/>
            <a:ext cx="431800" cy="431800"/>
          </a:xfrm>
          <a:prstGeom prst="rect">
            <a:avLst/>
          </a:prstGeom>
        </p:spPr>
      </p:pic>
      <p:pic>
        <p:nvPicPr>
          <p:cNvPr id="59" name="Picture 5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19381" y="5396091"/>
            <a:ext cx="478832" cy="431800"/>
          </a:xfrm>
          <a:prstGeom prst="rect">
            <a:avLst/>
          </a:prstGeom>
        </p:spPr>
      </p:pic>
      <p:pic>
        <p:nvPicPr>
          <p:cNvPr id="60" name="Picture 5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66121" y="5396089"/>
            <a:ext cx="431800" cy="431800"/>
          </a:xfrm>
          <a:prstGeom prst="rect">
            <a:avLst/>
          </a:prstGeom>
        </p:spPr>
      </p:pic>
      <p:sp>
        <p:nvSpPr>
          <p:cNvPr id="61" name="Text Placeholder 5"/>
          <p:cNvSpPr>
            <a:spLocks noGrp="1"/>
          </p:cNvSpPr>
          <p:nvPr>
            <p:ph type="body" sz="quarter" idx="11" hasCustomPrompt="1"/>
          </p:nvPr>
        </p:nvSpPr>
        <p:spPr>
          <a:xfrm>
            <a:off x="609601" y="1680300"/>
            <a:ext cx="5183865" cy="368373"/>
          </a:xfrm>
          <a:prstGeom prst="rect">
            <a:avLst/>
          </a:prstGeom>
        </p:spPr>
        <p:txBody>
          <a:bodyPr lIns="108000" tIns="0" rIns="144000" bIns="0">
            <a:noAutofit/>
          </a:bodyPr>
          <a:lstStyle>
            <a:lvl1pPr marL="0" indent="0">
              <a:buFontTx/>
              <a:buNone/>
              <a:defRPr sz="1867" b="1" i="0"/>
            </a:lvl1pPr>
          </a:lstStyle>
          <a:p>
            <a:pPr lvl="0"/>
            <a:r>
              <a:rPr lang="en-US" noProof="0"/>
              <a:t>Name</a:t>
            </a:r>
          </a:p>
        </p:txBody>
      </p:sp>
      <p:sp>
        <p:nvSpPr>
          <p:cNvPr id="62" name="Text Placeholder 2"/>
          <p:cNvSpPr>
            <a:spLocks noGrp="1"/>
          </p:cNvSpPr>
          <p:nvPr>
            <p:ph idx="13" hasCustomPrompt="1"/>
          </p:nvPr>
        </p:nvSpPr>
        <p:spPr bwMode="auto">
          <a:xfrm>
            <a:off x="609600" y="2054873"/>
            <a:ext cx="5181601" cy="539827"/>
          </a:xfrm>
          <a:prstGeom prst="rect">
            <a:avLst/>
          </a:prstGeom>
          <a:noFill/>
          <a:ln w="9525">
            <a:noFill/>
            <a:miter lim="800000"/>
            <a:headEnd/>
            <a:tailEnd/>
          </a:ln>
        </p:spPr>
        <p:txBody>
          <a:bodyPr vert="horz" wrap="square" lIns="36000" tIns="0" rIns="91431" bIns="45716" numCol="1" anchor="t" anchorCtr="0" compatLnSpc="1">
            <a:prstTxWarp prst="textNoShape">
              <a:avLst/>
            </a:prstTxWarp>
          </a:bodyPr>
          <a:lstStyle>
            <a:lvl1pPr marL="98998" indent="0">
              <a:lnSpc>
                <a:spcPct val="100000"/>
              </a:lnSpc>
              <a:buNone/>
              <a:defRPr sz="1600"/>
            </a:lvl1pPr>
            <a:lvl2pPr marL="362991" indent="0">
              <a:buNone/>
              <a:defRPr/>
            </a:lvl2pPr>
            <a:lvl3pPr marL="718182" indent="0">
              <a:buNone/>
              <a:defRPr/>
            </a:lvl3pPr>
            <a:lvl4pPr marL="1096802" indent="0">
              <a:buNone/>
              <a:defRPr/>
            </a:lvl4pPr>
            <a:lvl5pPr marL="1384795" indent="0">
              <a:buNone/>
              <a:defRPr/>
            </a:lvl5pPr>
          </a:lstStyle>
          <a:p>
            <a:r>
              <a:rPr lang="en-US" noProof="0"/>
              <a:t>First Line Title</a:t>
            </a:r>
            <a:br>
              <a:rPr lang="en-US" noProof="0"/>
            </a:br>
            <a:r>
              <a:rPr lang="en-US" noProof="0"/>
              <a:t>Second Line Title</a:t>
            </a:r>
          </a:p>
        </p:txBody>
      </p:sp>
      <p:sp>
        <p:nvSpPr>
          <p:cNvPr id="63" name="TextBox 62"/>
          <p:cNvSpPr txBox="1"/>
          <p:nvPr userDrawn="1"/>
        </p:nvSpPr>
        <p:spPr>
          <a:xfrm>
            <a:off x="775039" y="2704997"/>
            <a:ext cx="260703" cy="246221"/>
          </a:xfrm>
          <a:prstGeom prst="rect">
            <a:avLst/>
          </a:prstGeom>
          <a:noFill/>
        </p:spPr>
        <p:txBody>
          <a:bodyPr wrap="square" lIns="0" tIns="0" rIns="0" bIns="0" rtlCol="0">
            <a:spAutoFit/>
          </a:bodyPr>
          <a:lstStyle/>
          <a:p>
            <a:pPr marL="0" marR="0" lvl="3" indent="0" algn="l" defTabSz="1219050" rtl="0" eaLnBrk="1" fontAlgn="auto" latinLnBrk="0" hangingPunct="1">
              <a:lnSpc>
                <a:spcPct val="100000"/>
              </a:lnSpc>
              <a:spcBef>
                <a:spcPts val="0"/>
              </a:spcBef>
              <a:spcAft>
                <a:spcPts val="0"/>
              </a:spcAft>
              <a:buClrTx/>
              <a:buSzTx/>
              <a:buFontTx/>
              <a:buNone/>
              <a:tabLst/>
              <a:defRPr/>
            </a:pPr>
            <a:r>
              <a:rPr lang="en-US" sz="1600" b="1" noProof="0">
                <a:solidFill>
                  <a:schemeClr val="tx2"/>
                </a:solidFill>
              </a:rPr>
              <a:t>T</a:t>
            </a:r>
            <a:endParaRPr lang="en-US" sz="1600" noProof="0"/>
          </a:p>
        </p:txBody>
      </p:sp>
      <p:sp>
        <p:nvSpPr>
          <p:cNvPr id="64" name="TextBox 63"/>
          <p:cNvSpPr txBox="1"/>
          <p:nvPr userDrawn="1"/>
        </p:nvSpPr>
        <p:spPr>
          <a:xfrm>
            <a:off x="775039" y="2979579"/>
            <a:ext cx="260703" cy="246221"/>
          </a:xfrm>
          <a:prstGeom prst="rect">
            <a:avLst/>
          </a:prstGeom>
          <a:noFill/>
        </p:spPr>
        <p:txBody>
          <a:bodyPr wrap="square" lIns="0" tIns="0" rIns="0" bIns="0" rtlCol="0">
            <a:spAutoFit/>
          </a:bodyPr>
          <a:lstStyle/>
          <a:p>
            <a:pPr marL="0" marR="0" lvl="3" indent="0" algn="l" defTabSz="1219050" rtl="0" eaLnBrk="1" fontAlgn="auto" latinLnBrk="0" hangingPunct="1">
              <a:lnSpc>
                <a:spcPct val="100000"/>
              </a:lnSpc>
              <a:spcBef>
                <a:spcPts val="0"/>
              </a:spcBef>
              <a:spcAft>
                <a:spcPts val="0"/>
              </a:spcAft>
              <a:buClrTx/>
              <a:buSzTx/>
              <a:buFontTx/>
              <a:buNone/>
              <a:tabLst/>
              <a:defRPr/>
            </a:pPr>
            <a:r>
              <a:rPr lang="en-US" sz="1600" b="1" noProof="0">
                <a:solidFill>
                  <a:schemeClr val="tx2"/>
                </a:solidFill>
              </a:rPr>
              <a:t>E</a:t>
            </a:r>
            <a:endParaRPr lang="en-US" sz="1600" noProof="0"/>
          </a:p>
        </p:txBody>
      </p:sp>
      <p:sp>
        <p:nvSpPr>
          <p:cNvPr id="65" name="Text Placeholder 2"/>
          <p:cNvSpPr>
            <a:spLocks noGrp="1"/>
          </p:cNvSpPr>
          <p:nvPr>
            <p:ph idx="16" hasCustomPrompt="1"/>
          </p:nvPr>
        </p:nvSpPr>
        <p:spPr bwMode="auto">
          <a:xfrm>
            <a:off x="963495" y="2685676"/>
            <a:ext cx="4807264" cy="23814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US" noProof="0"/>
              <a:t>+1 </a:t>
            </a:r>
            <a:r>
              <a:rPr lang="en-US" noProof="0" err="1"/>
              <a:t>xxx.xxx.xxxx</a:t>
            </a:r>
            <a:endParaRPr lang="en-US" noProof="0"/>
          </a:p>
        </p:txBody>
      </p:sp>
      <p:sp>
        <p:nvSpPr>
          <p:cNvPr id="66" name="Text Placeholder 2"/>
          <p:cNvSpPr>
            <a:spLocks noGrp="1"/>
          </p:cNvSpPr>
          <p:nvPr>
            <p:ph idx="19" hasCustomPrompt="1"/>
          </p:nvPr>
        </p:nvSpPr>
        <p:spPr bwMode="auto">
          <a:xfrm>
            <a:off x="963495" y="2956489"/>
            <a:ext cx="4807264" cy="2609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US" noProof="0"/>
              <a:t>info@gs1us.org</a:t>
            </a:r>
          </a:p>
        </p:txBody>
      </p:sp>
      <p:sp>
        <p:nvSpPr>
          <p:cNvPr id="67" name="Text Placeholder 5"/>
          <p:cNvSpPr>
            <a:spLocks noGrp="1"/>
          </p:cNvSpPr>
          <p:nvPr>
            <p:ph type="body" sz="quarter" idx="20" hasCustomPrompt="1"/>
          </p:nvPr>
        </p:nvSpPr>
        <p:spPr>
          <a:xfrm>
            <a:off x="609601" y="3530600"/>
            <a:ext cx="5183865" cy="368373"/>
          </a:xfrm>
          <a:prstGeom prst="rect">
            <a:avLst/>
          </a:prstGeom>
        </p:spPr>
        <p:txBody>
          <a:bodyPr lIns="108000" tIns="0" rIns="144000" bIns="0">
            <a:noAutofit/>
          </a:bodyPr>
          <a:lstStyle>
            <a:lvl1pPr marL="0" indent="0">
              <a:buFontTx/>
              <a:buNone/>
              <a:defRPr sz="1867" b="1" i="0"/>
            </a:lvl1pPr>
          </a:lstStyle>
          <a:p>
            <a:pPr lvl="0"/>
            <a:r>
              <a:rPr lang="en-US" noProof="0"/>
              <a:t>Name</a:t>
            </a:r>
          </a:p>
        </p:txBody>
      </p:sp>
      <p:sp>
        <p:nvSpPr>
          <p:cNvPr id="68" name="Text Placeholder 2"/>
          <p:cNvSpPr>
            <a:spLocks noGrp="1"/>
          </p:cNvSpPr>
          <p:nvPr>
            <p:ph idx="21" hasCustomPrompt="1"/>
          </p:nvPr>
        </p:nvSpPr>
        <p:spPr bwMode="auto">
          <a:xfrm>
            <a:off x="609600" y="3905173"/>
            <a:ext cx="5181601" cy="539827"/>
          </a:xfrm>
          <a:prstGeom prst="rect">
            <a:avLst/>
          </a:prstGeom>
          <a:noFill/>
          <a:ln w="9525">
            <a:noFill/>
            <a:miter lim="800000"/>
            <a:headEnd/>
            <a:tailEnd/>
          </a:ln>
        </p:spPr>
        <p:txBody>
          <a:bodyPr vert="horz" wrap="square" lIns="36000" tIns="0" rIns="91431" bIns="45716" numCol="1" anchor="t" anchorCtr="0" compatLnSpc="1">
            <a:prstTxWarp prst="textNoShape">
              <a:avLst/>
            </a:prstTxWarp>
          </a:bodyPr>
          <a:lstStyle>
            <a:lvl1pPr marL="98998" indent="0">
              <a:lnSpc>
                <a:spcPct val="100000"/>
              </a:lnSpc>
              <a:buNone/>
              <a:defRPr sz="1600"/>
            </a:lvl1pPr>
            <a:lvl2pPr marL="362991" indent="0">
              <a:buNone/>
              <a:defRPr/>
            </a:lvl2pPr>
            <a:lvl3pPr marL="718182" indent="0">
              <a:buNone/>
              <a:defRPr/>
            </a:lvl3pPr>
            <a:lvl4pPr marL="1096802" indent="0">
              <a:buNone/>
              <a:defRPr/>
            </a:lvl4pPr>
            <a:lvl5pPr marL="1384795" indent="0">
              <a:buNone/>
              <a:defRPr/>
            </a:lvl5pPr>
          </a:lstStyle>
          <a:p>
            <a:r>
              <a:rPr lang="en-US" noProof="0"/>
              <a:t>First Line Title</a:t>
            </a:r>
            <a:br>
              <a:rPr lang="en-US" noProof="0"/>
            </a:br>
            <a:r>
              <a:rPr lang="en-US" noProof="0"/>
              <a:t>Second Line Title</a:t>
            </a:r>
          </a:p>
        </p:txBody>
      </p:sp>
      <p:sp>
        <p:nvSpPr>
          <p:cNvPr id="69" name="TextBox 68"/>
          <p:cNvSpPr txBox="1"/>
          <p:nvPr userDrawn="1"/>
        </p:nvSpPr>
        <p:spPr>
          <a:xfrm>
            <a:off x="775039" y="4555297"/>
            <a:ext cx="260703" cy="246221"/>
          </a:xfrm>
          <a:prstGeom prst="rect">
            <a:avLst/>
          </a:prstGeom>
          <a:noFill/>
        </p:spPr>
        <p:txBody>
          <a:bodyPr wrap="square" lIns="0" tIns="0" rIns="0" bIns="0" rtlCol="0">
            <a:spAutoFit/>
          </a:bodyPr>
          <a:lstStyle/>
          <a:p>
            <a:pPr marL="0" marR="0" lvl="3" indent="0" algn="l" defTabSz="1219050" rtl="0" eaLnBrk="1" fontAlgn="auto" latinLnBrk="0" hangingPunct="1">
              <a:lnSpc>
                <a:spcPct val="100000"/>
              </a:lnSpc>
              <a:spcBef>
                <a:spcPts val="0"/>
              </a:spcBef>
              <a:spcAft>
                <a:spcPts val="0"/>
              </a:spcAft>
              <a:buClrTx/>
              <a:buSzTx/>
              <a:buFontTx/>
              <a:buNone/>
              <a:tabLst/>
              <a:defRPr/>
            </a:pPr>
            <a:r>
              <a:rPr lang="en-US" sz="1600" b="1" noProof="0">
                <a:solidFill>
                  <a:schemeClr val="tx2"/>
                </a:solidFill>
              </a:rPr>
              <a:t>T</a:t>
            </a:r>
            <a:endParaRPr lang="en-US" sz="1600" noProof="0"/>
          </a:p>
        </p:txBody>
      </p:sp>
      <p:sp>
        <p:nvSpPr>
          <p:cNvPr id="70" name="TextBox 69"/>
          <p:cNvSpPr txBox="1"/>
          <p:nvPr userDrawn="1"/>
        </p:nvSpPr>
        <p:spPr>
          <a:xfrm>
            <a:off x="775039" y="4829879"/>
            <a:ext cx="260703" cy="246221"/>
          </a:xfrm>
          <a:prstGeom prst="rect">
            <a:avLst/>
          </a:prstGeom>
          <a:noFill/>
        </p:spPr>
        <p:txBody>
          <a:bodyPr wrap="square" lIns="0" tIns="0" rIns="0" bIns="0" rtlCol="0">
            <a:spAutoFit/>
          </a:bodyPr>
          <a:lstStyle/>
          <a:p>
            <a:pPr marL="0" marR="0" lvl="3" indent="0" algn="l" defTabSz="1219050" rtl="0" eaLnBrk="1" fontAlgn="auto" latinLnBrk="0" hangingPunct="1">
              <a:lnSpc>
                <a:spcPct val="100000"/>
              </a:lnSpc>
              <a:spcBef>
                <a:spcPts val="0"/>
              </a:spcBef>
              <a:spcAft>
                <a:spcPts val="0"/>
              </a:spcAft>
              <a:buClrTx/>
              <a:buSzTx/>
              <a:buFontTx/>
              <a:buNone/>
              <a:tabLst/>
              <a:defRPr/>
            </a:pPr>
            <a:r>
              <a:rPr lang="en-US" sz="1600" b="1" noProof="0">
                <a:solidFill>
                  <a:schemeClr val="tx2"/>
                </a:solidFill>
              </a:rPr>
              <a:t>E</a:t>
            </a:r>
            <a:endParaRPr lang="en-US" sz="1600" noProof="0"/>
          </a:p>
        </p:txBody>
      </p:sp>
      <p:sp>
        <p:nvSpPr>
          <p:cNvPr id="71" name="Text Placeholder 2"/>
          <p:cNvSpPr>
            <a:spLocks noGrp="1"/>
          </p:cNvSpPr>
          <p:nvPr>
            <p:ph idx="22" hasCustomPrompt="1"/>
          </p:nvPr>
        </p:nvSpPr>
        <p:spPr bwMode="auto">
          <a:xfrm>
            <a:off x="963495" y="4535976"/>
            <a:ext cx="4807264" cy="23814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US" noProof="0"/>
              <a:t>+1 </a:t>
            </a:r>
            <a:r>
              <a:rPr lang="en-US" noProof="0" err="1"/>
              <a:t>xxx.xxx.xxxx</a:t>
            </a:r>
            <a:endParaRPr lang="en-US" noProof="0"/>
          </a:p>
        </p:txBody>
      </p:sp>
      <p:sp>
        <p:nvSpPr>
          <p:cNvPr id="72" name="Text Placeholder 2"/>
          <p:cNvSpPr>
            <a:spLocks noGrp="1"/>
          </p:cNvSpPr>
          <p:nvPr>
            <p:ph idx="23" hasCustomPrompt="1"/>
          </p:nvPr>
        </p:nvSpPr>
        <p:spPr bwMode="auto">
          <a:xfrm>
            <a:off x="963495" y="4806789"/>
            <a:ext cx="4807264" cy="2609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US" noProof="0"/>
              <a:t>info@gs1us.org</a:t>
            </a:r>
          </a:p>
        </p:txBody>
      </p:sp>
      <p:sp>
        <p:nvSpPr>
          <p:cNvPr id="85" name="Text Placeholder 5"/>
          <p:cNvSpPr>
            <a:spLocks noGrp="1"/>
          </p:cNvSpPr>
          <p:nvPr>
            <p:ph type="body" sz="quarter" idx="24" hasCustomPrompt="1"/>
          </p:nvPr>
        </p:nvSpPr>
        <p:spPr>
          <a:xfrm>
            <a:off x="6400801" y="1680300"/>
            <a:ext cx="5183865" cy="368373"/>
          </a:xfrm>
          <a:prstGeom prst="rect">
            <a:avLst/>
          </a:prstGeom>
        </p:spPr>
        <p:txBody>
          <a:bodyPr lIns="108000" tIns="0" rIns="144000" bIns="0">
            <a:noAutofit/>
          </a:bodyPr>
          <a:lstStyle>
            <a:lvl1pPr marL="0" indent="0">
              <a:buFontTx/>
              <a:buNone/>
              <a:defRPr sz="1867" b="1" i="0"/>
            </a:lvl1pPr>
          </a:lstStyle>
          <a:p>
            <a:pPr lvl="0"/>
            <a:r>
              <a:rPr lang="en-US" noProof="0"/>
              <a:t>Name</a:t>
            </a:r>
          </a:p>
        </p:txBody>
      </p:sp>
      <p:sp>
        <p:nvSpPr>
          <p:cNvPr id="86" name="Text Placeholder 2"/>
          <p:cNvSpPr>
            <a:spLocks noGrp="1"/>
          </p:cNvSpPr>
          <p:nvPr>
            <p:ph idx="25" hasCustomPrompt="1"/>
          </p:nvPr>
        </p:nvSpPr>
        <p:spPr bwMode="auto">
          <a:xfrm>
            <a:off x="6400800" y="2054873"/>
            <a:ext cx="5181601" cy="539827"/>
          </a:xfrm>
          <a:prstGeom prst="rect">
            <a:avLst/>
          </a:prstGeom>
          <a:noFill/>
          <a:ln w="9525">
            <a:noFill/>
            <a:miter lim="800000"/>
            <a:headEnd/>
            <a:tailEnd/>
          </a:ln>
        </p:spPr>
        <p:txBody>
          <a:bodyPr vert="horz" wrap="square" lIns="36000" tIns="0" rIns="91431" bIns="45716" numCol="1" anchor="t" anchorCtr="0" compatLnSpc="1">
            <a:prstTxWarp prst="textNoShape">
              <a:avLst/>
            </a:prstTxWarp>
          </a:bodyPr>
          <a:lstStyle>
            <a:lvl1pPr marL="98998" indent="0">
              <a:lnSpc>
                <a:spcPct val="100000"/>
              </a:lnSpc>
              <a:buNone/>
              <a:defRPr sz="1600"/>
            </a:lvl1pPr>
            <a:lvl2pPr marL="362991" indent="0">
              <a:buNone/>
              <a:defRPr/>
            </a:lvl2pPr>
            <a:lvl3pPr marL="718182" indent="0">
              <a:buNone/>
              <a:defRPr/>
            </a:lvl3pPr>
            <a:lvl4pPr marL="1096802" indent="0">
              <a:buNone/>
              <a:defRPr/>
            </a:lvl4pPr>
            <a:lvl5pPr marL="1384795" indent="0">
              <a:buNone/>
              <a:defRPr/>
            </a:lvl5pPr>
          </a:lstStyle>
          <a:p>
            <a:r>
              <a:rPr lang="en-US" noProof="0"/>
              <a:t>First Line Title</a:t>
            </a:r>
            <a:br>
              <a:rPr lang="en-US" noProof="0"/>
            </a:br>
            <a:r>
              <a:rPr lang="en-US" noProof="0"/>
              <a:t>Second Line Title</a:t>
            </a:r>
          </a:p>
        </p:txBody>
      </p:sp>
      <p:sp>
        <p:nvSpPr>
          <p:cNvPr id="87" name="TextBox 86"/>
          <p:cNvSpPr txBox="1"/>
          <p:nvPr userDrawn="1"/>
        </p:nvSpPr>
        <p:spPr>
          <a:xfrm>
            <a:off x="6566239" y="2704997"/>
            <a:ext cx="260703" cy="246221"/>
          </a:xfrm>
          <a:prstGeom prst="rect">
            <a:avLst/>
          </a:prstGeom>
          <a:noFill/>
        </p:spPr>
        <p:txBody>
          <a:bodyPr wrap="square" lIns="0" tIns="0" rIns="0" bIns="0" rtlCol="0">
            <a:spAutoFit/>
          </a:bodyPr>
          <a:lstStyle/>
          <a:p>
            <a:pPr marL="0" marR="0" lvl="3" indent="0" algn="l" defTabSz="1219050" rtl="0" eaLnBrk="1" fontAlgn="auto" latinLnBrk="0" hangingPunct="1">
              <a:lnSpc>
                <a:spcPct val="100000"/>
              </a:lnSpc>
              <a:spcBef>
                <a:spcPts val="0"/>
              </a:spcBef>
              <a:spcAft>
                <a:spcPts val="0"/>
              </a:spcAft>
              <a:buClrTx/>
              <a:buSzTx/>
              <a:buFontTx/>
              <a:buNone/>
              <a:tabLst/>
              <a:defRPr/>
            </a:pPr>
            <a:r>
              <a:rPr lang="en-US" sz="1600" b="1" noProof="0">
                <a:solidFill>
                  <a:schemeClr val="tx2"/>
                </a:solidFill>
              </a:rPr>
              <a:t>T</a:t>
            </a:r>
            <a:endParaRPr lang="en-US" sz="1600" noProof="0"/>
          </a:p>
        </p:txBody>
      </p:sp>
      <p:sp>
        <p:nvSpPr>
          <p:cNvPr id="88" name="TextBox 87"/>
          <p:cNvSpPr txBox="1"/>
          <p:nvPr userDrawn="1"/>
        </p:nvSpPr>
        <p:spPr>
          <a:xfrm>
            <a:off x="6566239" y="2979579"/>
            <a:ext cx="260703" cy="246221"/>
          </a:xfrm>
          <a:prstGeom prst="rect">
            <a:avLst/>
          </a:prstGeom>
          <a:noFill/>
        </p:spPr>
        <p:txBody>
          <a:bodyPr wrap="square" lIns="0" tIns="0" rIns="0" bIns="0" rtlCol="0">
            <a:spAutoFit/>
          </a:bodyPr>
          <a:lstStyle/>
          <a:p>
            <a:pPr marL="0" marR="0" lvl="3" indent="0" algn="l" defTabSz="1219050" rtl="0" eaLnBrk="1" fontAlgn="auto" latinLnBrk="0" hangingPunct="1">
              <a:lnSpc>
                <a:spcPct val="100000"/>
              </a:lnSpc>
              <a:spcBef>
                <a:spcPts val="0"/>
              </a:spcBef>
              <a:spcAft>
                <a:spcPts val="0"/>
              </a:spcAft>
              <a:buClrTx/>
              <a:buSzTx/>
              <a:buFontTx/>
              <a:buNone/>
              <a:tabLst/>
              <a:defRPr/>
            </a:pPr>
            <a:r>
              <a:rPr lang="en-US" sz="1600" b="1" noProof="0">
                <a:solidFill>
                  <a:schemeClr val="tx2"/>
                </a:solidFill>
              </a:rPr>
              <a:t>E</a:t>
            </a:r>
            <a:endParaRPr lang="en-US" sz="1600" noProof="0"/>
          </a:p>
        </p:txBody>
      </p:sp>
      <p:sp>
        <p:nvSpPr>
          <p:cNvPr id="89" name="Text Placeholder 2"/>
          <p:cNvSpPr>
            <a:spLocks noGrp="1"/>
          </p:cNvSpPr>
          <p:nvPr>
            <p:ph idx="26" hasCustomPrompt="1"/>
          </p:nvPr>
        </p:nvSpPr>
        <p:spPr bwMode="auto">
          <a:xfrm>
            <a:off x="6754695" y="2685676"/>
            <a:ext cx="4807264" cy="23814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US" noProof="0"/>
              <a:t>+1 </a:t>
            </a:r>
            <a:r>
              <a:rPr lang="en-US" noProof="0" err="1"/>
              <a:t>xxx.xxx.xxxx</a:t>
            </a:r>
            <a:endParaRPr lang="en-US" noProof="0"/>
          </a:p>
        </p:txBody>
      </p:sp>
      <p:sp>
        <p:nvSpPr>
          <p:cNvPr id="90" name="Text Placeholder 2"/>
          <p:cNvSpPr>
            <a:spLocks noGrp="1"/>
          </p:cNvSpPr>
          <p:nvPr>
            <p:ph idx="27" hasCustomPrompt="1"/>
          </p:nvPr>
        </p:nvSpPr>
        <p:spPr bwMode="auto">
          <a:xfrm>
            <a:off x="6754695" y="2956489"/>
            <a:ext cx="4807264" cy="2609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US" noProof="0"/>
              <a:t>info@gs1us.org</a:t>
            </a:r>
          </a:p>
        </p:txBody>
      </p:sp>
      <p:sp>
        <p:nvSpPr>
          <p:cNvPr id="91" name="Text Placeholder 5"/>
          <p:cNvSpPr>
            <a:spLocks noGrp="1"/>
          </p:cNvSpPr>
          <p:nvPr>
            <p:ph type="body" sz="quarter" idx="28" hasCustomPrompt="1"/>
          </p:nvPr>
        </p:nvSpPr>
        <p:spPr>
          <a:xfrm>
            <a:off x="6400801" y="3530600"/>
            <a:ext cx="5183865" cy="368373"/>
          </a:xfrm>
          <a:prstGeom prst="rect">
            <a:avLst/>
          </a:prstGeom>
        </p:spPr>
        <p:txBody>
          <a:bodyPr lIns="108000" tIns="0" rIns="144000" bIns="0">
            <a:noAutofit/>
          </a:bodyPr>
          <a:lstStyle>
            <a:lvl1pPr marL="0" indent="0">
              <a:buFontTx/>
              <a:buNone/>
              <a:defRPr sz="1867" b="1" i="0"/>
            </a:lvl1pPr>
          </a:lstStyle>
          <a:p>
            <a:pPr lvl="0"/>
            <a:r>
              <a:rPr lang="en-US" noProof="0"/>
              <a:t>Name</a:t>
            </a:r>
          </a:p>
        </p:txBody>
      </p:sp>
      <p:sp>
        <p:nvSpPr>
          <p:cNvPr id="92" name="Text Placeholder 2"/>
          <p:cNvSpPr>
            <a:spLocks noGrp="1"/>
          </p:cNvSpPr>
          <p:nvPr>
            <p:ph idx="29" hasCustomPrompt="1"/>
          </p:nvPr>
        </p:nvSpPr>
        <p:spPr bwMode="auto">
          <a:xfrm>
            <a:off x="6400800" y="3905173"/>
            <a:ext cx="5181601" cy="539827"/>
          </a:xfrm>
          <a:prstGeom prst="rect">
            <a:avLst/>
          </a:prstGeom>
          <a:noFill/>
          <a:ln w="9525">
            <a:noFill/>
            <a:miter lim="800000"/>
            <a:headEnd/>
            <a:tailEnd/>
          </a:ln>
        </p:spPr>
        <p:txBody>
          <a:bodyPr vert="horz" wrap="square" lIns="36000" tIns="0" rIns="91431" bIns="45716" numCol="1" anchor="t" anchorCtr="0" compatLnSpc="1">
            <a:prstTxWarp prst="textNoShape">
              <a:avLst/>
            </a:prstTxWarp>
          </a:bodyPr>
          <a:lstStyle>
            <a:lvl1pPr marL="98998" indent="0">
              <a:lnSpc>
                <a:spcPct val="100000"/>
              </a:lnSpc>
              <a:buNone/>
              <a:defRPr sz="1600"/>
            </a:lvl1pPr>
            <a:lvl2pPr marL="362991" indent="0">
              <a:buNone/>
              <a:defRPr/>
            </a:lvl2pPr>
            <a:lvl3pPr marL="718182" indent="0">
              <a:buNone/>
              <a:defRPr/>
            </a:lvl3pPr>
            <a:lvl4pPr marL="1096802" indent="0">
              <a:buNone/>
              <a:defRPr/>
            </a:lvl4pPr>
            <a:lvl5pPr marL="1384795" indent="0">
              <a:buNone/>
              <a:defRPr/>
            </a:lvl5pPr>
          </a:lstStyle>
          <a:p>
            <a:r>
              <a:rPr lang="en-US" noProof="0"/>
              <a:t>First Line Title</a:t>
            </a:r>
            <a:br>
              <a:rPr lang="en-US" noProof="0"/>
            </a:br>
            <a:r>
              <a:rPr lang="en-US" noProof="0"/>
              <a:t>Second Line Title</a:t>
            </a:r>
          </a:p>
        </p:txBody>
      </p:sp>
      <p:sp>
        <p:nvSpPr>
          <p:cNvPr id="93" name="TextBox 92"/>
          <p:cNvSpPr txBox="1"/>
          <p:nvPr userDrawn="1"/>
        </p:nvSpPr>
        <p:spPr>
          <a:xfrm>
            <a:off x="6566239" y="4555297"/>
            <a:ext cx="260703" cy="246221"/>
          </a:xfrm>
          <a:prstGeom prst="rect">
            <a:avLst/>
          </a:prstGeom>
          <a:noFill/>
        </p:spPr>
        <p:txBody>
          <a:bodyPr wrap="square" lIns="0" tIns="0" rIns="0" bIns="0" rtlCol="0">
            <a:spAutoFit/>
          </a:bodyPr>
          <a:lstStyle/>
          <a:p>
            <a:pPr marL="0" marR="0" lvl="3" indent="0" algn="l" defTabSz="1219050" rtl="0" eaLnBrk="1" fontAlgn="auto" latinLnBrk="0" hangingPunct="1">
              <a:lnSpc>
                <a:spcPct val="100000"/>
              </a:lnSpc>
              <a:spcBef>
                <a:spcPts val="0"/>
              </a:spcBef>
              <a:spcAft>
                <a:spcPts val="0"/>
              </a:spcAft>
              <a:buClrTx/>
              <a:buSzTx/>
              <a:buFontTx/>
              <a:buNone/>
              <a:tabLst/>
              <a:defRPr/>
            </a:pPr>
            <a:r>
              <a:rPr lang="en-US" sz="1600" b="1" noProof="0">
                <a:solidFill>
                  <a:schemeClr val="tx2"/>
                </a:solidFill>
              </a:rPr>
              <a:t>T</a:t>
            </a:r>
            <a:endParaRPr lang="en-US" sz="1600" noProof="0"/>
          </a:p>
        </p:txBody>
      </p:sp>
      <p:sp>
        <p:nvSpPr>
          <p:cNvPr id="94" name="TextBox 93"/>
          <p:cNvSpPr txBox="1"/>
          <p:nvPr userDrawn="1"/>
        </p:nvSpPr>
        <p:spPr>
          <a:xfrm>
            <a:off x="6566239" y="4829879"/>
            <a:ext cx="260703" cy="246221"/>
          </a:xfrm>
          <a:prstGeom prst="rect">
            <a:avLst/>
          </a:prstGeom>
          <a:noFill/>
        </p:spPr>
        <p:txBody>
          <a:bodyPr wrap="square" lIns="0" tIns="0" rIns="0" bIns="0" rtlCol="0">
            <a:spAutoFit/>
          </a:bodyPr>
          <a:lstStyle/>
          <a:p>
            <a:pPr marL="0" marR="0" lvl="3" indent="0" algn="l" defTabSz="1219050" rtl="0" eaLnBrk="1" fontAlgn="auto" latinLnBrk="0" hangingPunct="1">
              <a:lnSpc>
                <a:spcPct val="100000"/>
              </a:lnSpc>
              <a:spcBef>
                <a:spcPts val="0"/>
              </a:spcBef>
              <a:spcAft>
                <a:spcPts val="0"/>
              </a:spcAft>
              <a:buClrTx/>
              <a:buSzTx/>
              <a:buFontTx/>
              <a:buNone/>
              <a:tabLst/>
              <a:defRPr/>
            </a:pPr>
            <a:r>
              <a:rPr lang="en-US" sz="1600" b="1" noProof="0">
                <a:solidFill>
                  <a:schemeClr val="tx2"/>
                </a:solidFill>
              </a:rPr>
              <a:t>E</a:t>
            </a:r>
            <a:endParaRPr lang="en-US" sz="1600" noProof="0"/>
          </a:p>
        </p:txBody>
      </p:sp>
      <p:sp>
        <p:nvSpPr>
          <p:cNvPr id="95" name="Text Placeholder 2"/>
          <p:cNvSpPr>
            <a:spLocks noGrp="1"/>
          </p:cNvSpPr>
          <p:nvPr>
            <p:ph idx="30" hasCustomPrompt="1"/>
          </p:nvPr>
        </p:nvSpPr>
        <p:spPr bwMode="auto">
          <a:xfrm>
            <a:off x="6754695" y="4535976"/>
            <a:ext cx="4807264" cy="23814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US" noProof="0"/>
              <a:t>+1 </a:t>
            </a:r>
            <a:r>
              <a:rPr lang="en-US" noProof="0" err="1"/>
              <a:t>xxx.xxx.xxxx</a:t>
            </a:r>
            <a:endParaRPr lang="en-US" noProof="0"/>
          </a:p>
        </p:txBody>
      </p:sp>
      <p:sp>
        <p:nvSpPr>
          <p:cNvPr id="96" name="Text Placeholder 2"/>
          <p:cNvSpPr>
            <a:spLocks noGrp="1"/>
          </p:cNvSpPr>
          <p:nvPr>
            <p:ph idx="31" hasCustomPrompt="1"/>
          </p:nvPr>
        </p:nvSpPr>
        <p:spPr bwMode="auto">
          <a:xfrm>
            <a:off x="6754695" y="4806789"/>
            <a:ext cx="4807264" cy="2609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98998" indent="0">
              <a:buNone/>
              <a:defRPr sz="1600"/>
            </a:lvl1pPr>
            <a:lvl2pPr marL="362991" indent="0">
              <a:buNone/>
              <a:defRPr/>
            </a:lvl2pPr>
            <a:lvl3pPr marL="718182" indent="0">
              <a:buNone/>
              <a:defRPr/>
            </a:lvl3pPr>
            <a:lvl4pPr marL="1096802" indent="0">
              <a:buNone/>
              <a:defRPr/>
            </a:lvl4pPr>
            <a:lvl5pPr marL="1384795" indent="0">
              <a:buNone/>
              <a:defRPr/>
            </a:lvl5pPr>
          </a:lstStyle>
          <a:p>
            <a:pPr lvl="0"/>
            <a:r>
              <a:rPr lang="en-US" noProof="0"/>
              <a:t>info@gs1us.org</a:t>
            </a:r>
          </a:p>
        </p:txBody>
      </p:sp>
      <p:sp>
        <p:nvSpPr>
          <p:cNvPr id="97" name="TextBox 96"/>
          <p:cNvSpPr txBox="1"/>
          <p:nvPr userDrawn="1"/>
        </p:nvSpPr>
        <p:spPr>
          <a:xfrm>
            <a:off x="609600" y="5419164"/>
            <a:ext cx="8306835" cy="379015"/>
          </a:xfrm>
          <a:prstGeom prst="rect">
            <a:avLst/>
          </a:prstGeom>
          <a:noFill/>
        </p:spPr>
        <p:txBody>
          <a:bodyPr wrap="square" lIns="0" rtlCol="0">
            <a:spAutoFit/>
          </a:bodyPr>
          <a:lstStyle/>
          <a:p>
            <a:pPr marL="100797">
              <a:lnSpc>
                <a:spcPct val="110000"/>
              </a:lnSpc>
              <a:spcBef>
                <a:spcPts val="533"/>
              </a:spcBef>
            </a:pPr>
            <a:r>
              <a:rPr lang="en-US" sz="1867" b="1" noProof="0">
                <a:solidFill>
                  <a:schemeClr val="accent1"/>
                </a:solidFill>
              </a:rPr>
              <a:t>www.gs1us.org</a:t>
            </a:r>
            <a:endParaRPr lang="en-US" sz="1867" b="0" noProof="0">
              <a:solidFill>
                <a:schemeClr val="accent1"/>
              </a:solidFill>
            </a:endParaRPr>
          </a:p>
        </p:txBody>
      </p:sp>
    </p:spTree>
    <p:extLst>
      <p:ext uri="{BB962C8B-B14F-4D97-AF65-F5344CB8AC3E}">
        <p14:creationId xmlns:p14="http://schemas.microsoft.com/office/powerpoint/2010/main" val="2580185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ue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596640" y="1222839"/>
            <a:ext cx="10996721" cy="852703"/>
          </a:xfrm>
          <a:prstGeom prst="rect">
            <a:avLst/>
          </a:prstGeom>
        </p:spPr>
        <p:txBody>
          <a:bodyPr lIns="0" tIns="0" rIns="0" bIns="0"/>
          <a:lstStyle>
            <a:lvl1pPr marL="0" indent="0" algn="l">
              <a:buNone/>
              <a:defRPr sz="1867" b="0" i="0" cap="none" spc="120" baseline="0">
                <a:solidFill>
                  <a:srgbClr val="FFFFFF"/>
                </a:solidFill>
                <a:latin typeface="Verdana"/>
                <a:cs typeface="Verdana"/>
              </a:defRPr>
            </a:lvl1pPr>
          </a:lstStyle>
          <a:p>
            <a:pPr lvl="0"/>
            <a:r>
              <a:rPr lang="en-US" noProof="0"/>
              <a:t>Click to add subtitle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US" noProof="0" smtClean="0"/>
              <a:pPr fontAlgn="base">
                <a:spcAft>
                  <a:spcPct val="0"/>
                </a:spcAft>
                <a:defRPr/>
              </a:pPr>
              <a:t>‹#›</a:t>
            </a:fld>
            <a:endParaRPr lang="en-US" noProof="0"/>
          </a:p>
        </p:txBody>
      </p:sp>
      <p:sp>
        <p:nvSpPr>
          <p:cNvPr id="5" name="Title Placeholder 1">
            <a:extLst>
              <a:ext uri="{FF2B5EF4-FFF2-40B4-BE49-F238E27FC236}">
                <a16:creationId xmlns:a16="http://schemas.microsoft.com/office/drawing/2014/main" id="{0B4F1D30-58C0-2439-3C9F-B9620FD59320}"/>
              </a:ext>
            </a:extLst>
          </p:cNvPr>
          <p:cNvSpPr>
            <a:spLocks noGrp="1"/>
          </p:cNvSpPr>
          <p:nvPr>
            <p:ph type="title" hasCustomPrompt="1"/>
          </p:nvPr>
        </p:nvSpPr>
        <p:spPr bwMode="auto">
          <a:xfrm>
            <a:off x="596640" y="196007"/>
            <a:ext cx="10996721" cy="906196"/>
          </a:xfrm>
          <a:prstGeom prst="rect">
            <a:avLst/>
          </a:prstGeom>
          <a:noFill/>
          <a:ln>
            <a:noFill/>
          </a:ln>
        </p:spPr>
        <p:txBody>
          <a:bodyPr vert="horz" wrap="square" lIns="0" tIns="45716" rIns="91431" bIns="45716" numCol="1" anchor="ctr" anchorCtr="0" compatLnSpc="1">
            <a:prstTxWarp prst="textNoShape">
              <a:avLst/>
            </a:prstTxWarp>
          </a:bodyPr>
          <a:lstStyle>
            <a:lvl1pPr algn="l">
              <a:lnSpc>
                <a:spcPct val="90000"/>
              </a:lnSpc>
              <a:defRPr sz="3200">
                <a:solidFill>
                  <a:schemeClr val="bg1"/>
                </a:solidFill>
              </a:defRPr>
            </a:lvl1pPr>
          </a:lstStyle>
          <a:p>
            <a:pPr lvl="0"/>
            <a:r>
              <a:rPr lang="en-US" noProof="0"/>
              <a:t>Title goes here and can be two lines</a:t>
            </a:r>
          </a:p>
        </p:txBody>
      </p:sp>
    </p:spTree>
    <p:extLst>
      <p:ext uri="{BB962C8B-B14F-4D97-AF65-F5344CB8AC3E}">
        <p14:creationId xmlns:p14="http://schemas.microsoft.com/office/powerpoint/2010/main" val="3310101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375F-538A-133E-5DB8-C7B56F025C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2BB88-C949-F173-48CF-AA7E94D833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8924C5-55F0-C96A-3AE6-2A22BF0F9569}"/>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5" name="Footer Placeholder 4">
            <a:extLst>
              <a:ext uri="{FF2B5EF4-FFF2-40B4-BE49-F238E27FC236}">
                <a16:creationId xmlns:a16="http://schemas.microsoft.com/office/drawing/2014/main" id="{B8C4402D-AEEB-5EA6-5AC6-7CEBB317D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52D3D-763E-6581-0683-32894FF367A4}"/>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4141282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1635F-1DF7-F138-B21F-1766AA9D71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DB01E-05DD-D11C-5C5A-CC02475797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3FC4D1-4704-0910-21CC-193DEE4554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071251-37C7-90FF-F6A9-32A785A872E0}"/>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6" name="Footer Placeholder 5">
            <a:extLst>
              <a:ext uri="{FF2B5EF4-FFF2-40B4-BE49-F238E27FC236}">
                <a16:creationId xmlns:a16="http://schemas.microsoft.com/office/drawing/2014/main" id="{1CC08139-AF37-72F4-DD29-D2E7CD907F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7C825A-22C2-0428-26C0-A4BC46BC329A}"/>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1600296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C8DB-17EF-A747-07DB-8298218E11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9A667C-5415-D648-C250-3FA4C2305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7948A1-0E8D-2464-FF0A-99B939B671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15C6B9-AB6A-361F-6DC3-4E37390565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CD4F84-015E-5CAF-FC1B-3D66245E4F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ED825-87F8-92DD-DB79-5791DE9634AE}"/>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8" name="Footer Placeholder 7">
            <a:extLst>
              <a:ext uri="{FF2B5EF4-FFF2-40B4-BE49-F238E27FC236}">
                <a16:creationId xmlns:a16="http://schemas.microsoft.com/office/drawing/2014/main" id="{FEF9C704-1E88-6677-F605-759C4F5F66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6996EB-EE9B-33FD-B00C-4EB67FB6AAB0}"/>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264889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5E0BF-15B5-7578-0C6E-6B7438ED54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2A5B2F-519D-4B50-C61B-18B7290692C3}"/>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4" name="Footer Placeholder 3">
            <a:extLst>
              <a:ext uri="{FF2B5EF4-FFF2-40B4-BE49-F238E27FC236}">
                <a16:creationId xmlns:a16="http://schemas.microsoft.com/office/drawing/2014/main" id="{626CD3DB-6134-E45C-9F75-E2D8CFCC0D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6FFF7C-C542-6752-498D-6D3832F73063}"/>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1283244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5D6FB0-723B-32FE-9716-01088F67861B}"/>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3" name="Footer Placeholder 2">
            <a:extLst>
              <a:ext uri="{FF2B5EF4-FFF2-40B4-BE49-F238E27FC236}">
                <a16:creationId xmlns:a16="http://schemas.microsoft.com/office/drawing/2014/main" id="{EB6A7910-2EE7-EAA0-BDBD-9FA7D26074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0336AF-8E0F-1E53-28F1-E405DC8B72EB}"/>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2941737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839F-651E-49E2-D5C3-53F5567D31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18BF19-30FC-5A90-D62B-E0EFED4259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E94F86-C289-C41C-26AA-9788473E7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862838-3604-6DA6-C472-39C9C4FE8539}"/>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6" name="Footer Placeholder 5">
            <a:extLst>
              <a:ext uri="{FF2B5EF4-FFF2-40B4-BE49-F238E27FC236}">
                <a16:creationId xmlns:a16="http://schemas.microsoft.com/office/drawing/2014/main" id="{D56F4D23-75A1-A608-CA54-92F66D7C0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04786-D6C2-55E0-B48A-874B7779F6F1}"/>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418632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CD1C-AA25-E584-4CD7-41D317772D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19A9AF-977E-1AF5-8876-AAE56A108E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5ADD7E-9745-D137-EA90-53E5044E4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32D2C-BBEF-5313-7B2B-FFD1DB03A3CC}"/>
              </a:ext>
            </a:extLst>
          </p:cNvPr>
          <p:cNvSpPr>
            <a:spLocks noGrp="1"/>
          </p:cNvSpPr>
          <p:nvPr>
            <p:ph type="dt" sz="half" idx="10"/>
          </p:nvPr>
        </p:nvSpPr>
        <p:spPr/>
        <p:txBody>
          <a:bodyPr/>
          <a:lstStyle/>
          <a:p>
            <a:fld id="{053F1162-AEF6-431C-B010-82CEF58DC72A}" type="datetimeFigureOut">
              <a:rPr lang="en-US" smtClean="0"/>
              <a:t>8/21/2025</a:t>
            </a:fld>
            <a:endParaRPr lang="en-US"/>
          </a:p>
        </p:txBody>
      </p:sp>
      <p:sp>
        <p:nvSpPr>
          <p:cNvPr id="6" name="Footer Placeholder 5">
            <a:extLst>
              <a:ext uri="{FF2B5EF4-FFF2-40B4-BE49-F238E27FC236}">
                <a16:creationId xmlns:a16="http://schemas.microsoft.com/office/drawing/2014/main" id="{A80C2488-AF24-1013-F062-DEE002743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BC079-AF97-9ABA-6850-36EC3900966A}"/>
              </a:ext>
            </a:extLst>
          </p:cNvPr>
          <p:cNvSpPr>
            <a:spLocks noGrp="1"/>
          </p:cNvSpPr>
          <p:nvPr>
            <p:ph type="sldNum" sz="quarter" idx="12"/>
          </p:nvPr>
        </p:nvSpPr>
        <p:spPr/>
        <p:txBody>
          <a:bodyPr/>
          <a:lstStyle/>
          <a:p>
            <a:fld id="{A1A59DFA-5A54-49E9-8741-55F9A28A6E42}" type="slidenum">
              <a:rPr lang="en-US" smtClean="0"/>
              <a:t>‹#›</a:t>
            </a:fld>
            <a:endParaRPr lang="en-US"/>
          </a:p>
        </p:txBody>
      </p:sp>
    </p:spTree>
    <p:extLst>
      <p:ext uri="{BB962C8B-B14F-4D97-AF65-F5344CB8AC3E}">
        <p14:creationId xmlns:p14="http://schemas.microsoft.com/office/powerpoint/2010/main" val="4273531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8.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6.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5.png"/><Relationship Id="rId5" Type="http://schemas.openxmlformats.org/officeDocument/2006/relationships/slideLayout" Target="../slideLayouts/slideLayout23.xml"/><Relationship Id="rId10" Type="http://schemas.openxmlformats.org/officeDocument/2006/relationships/theme" Target="../theme/theme4.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1CF25-6868-8EA4-CD7A-11BB7CCB2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7D624B-B139-CEFB-8285-BD67FD79D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FE94B-DC15-8D2F-67DA-AB854CC3A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3F1162-AEF6-431C-B010-82CEF58DC72A}" type="datetimeFigureOut">
              <a:rPr lang="en-US" smtClean="0"/>
              <a:t>8/21/2025</a:t>
            </a:fld>
            <a:endParaRPr lang="en-US"/>
          </a:p>
        </p:txBody>
      </p:sp>
      <p:sp>
        <p:nvSpPr>
          <p:cNvPr id="5" name="Footer Placeholder 4">
            <a:extLst>
              <a:ext uri="{FF2B5EF4-FFF2-40B4-BE49-F238E27FC236}">
                <a16:creationId xmlns:a16="http://schemas.microsoft.com/office/drawing/2014/main" id="{F3BF7C2C-8889-ABA5-0651-D3EB36843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1FEAA8-9ED9-CDD2-C75B-42BDE0FF3A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A59DFA-5A54-49E9-8741-55F9A28A6E42}" type="slidenum">
              <a:rPr lang="en-US" smtClean="0"/>
              <a:t>‹#›</a:t>
            </a:fld>
            <a:endParaRPr lang="en-US"/>
          </a:p>
        </p:txBody>
      </p:sp>
    </p:spTree>
    <p:extLst>
      <p:ext uri="{BB962C8B-B14F-4D97-AF65-F5344CB8AC3E}">
        <p14:creationId xmlns:p14="http://schemas.microsoft.com/office/powerpoint/2010/main" val="2166648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86FF4-D869-49E9-9B19-EF03B1DFA260}"/>
              </a:ext>
            </a:extLst>
          </p:cNvPr>
          <p:cNvSpPr>
            <a:spLocks noGrp="1"/>
          </p:cNvSpPr>
          <p:nvPr>
            <p:ph type="title"/>
          </p:nvPr>
        </p:nvSpPr>
        <p:spPr>
          <a:xfrm>
            <a:off x="838200" y="170736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793BE-2245-439B-9123-152A2ED5AEE3}"/>
              </a:ext>
            </a:extLst>
          </p:cNvPr>
          <p:cNvSpPr>
            <a:spLocks noGrp="1"/>
          </p:cNvSpPr>
          <p:nvPr>
            <p:ph type="body" idx="1"/>
          </p:nvPr>
        </p:nvSpPr>
        <p:spPr>
          <a:xfrm>
            <a:off x="838200" y="3133351"/>
            <a:ext cx="10515600" cy="30436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8D83C-4B45-49E8-90F3-C2FC60EF7F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BD616C6-44FD-4F56-8549-06B9F7850D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5F7F1AB-DC9C-49F1-A60F-DA49C221B5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7886526D-FAF9-45F0-BB59-E9A6C39D9E4F}" type="slidenum">
              <a:rPr lang="en-US" smtClean="0"/>
              <a:pPr/>
              <a:t>‹#›</a:t>
            </a:fld>
            <a:endParaRPr lang="en-US" dirty="0"/>
          </a:p>
        </p:txBody>
      </p:sp>
    </p:spTree>
    <p:extLst>
      <p:ext uri="{BB962C8B-B14F-4D97-AF65-F5344CB8AC3E}">
        <p14:creationId xmlns:p14="http://schemas.microsoft.com/office/powerpoint/2010/main" val="1077818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14GSGL0011_D08_PPT_Cover_Global-Language-of-Busines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4334" y="1287911"/>
            <a:ext cx="1905879" cy="103348"/>
          </a:xfrm>
          <a:prstGeom prst="rect">
            <a:avLst/>
          </a:prstGeom>
        </p:spPr>
      </p:pic>
      <p:pic>
        <p:nvPicPr>
          <p:cNvPr id="4" name="Picture 3">
            <a:extLst>
              <a:ext uri="{FF2B5EF4-FFF2-40B4-BE49-F238E27FC236}">
                <a16:creationId xmlns:a16="http://schemas.microsoft.com/office/drawing/2014/main" id="{8EFDFB0D-8D5C-4448-AE39-8F5CB031CE9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60591" y="878511"/>
            <a:ext cx="2839483" cy="826516"/>
          </a:xfrm>
          <a:prstGeom prst="rect">
            <a:avLst/>
          </a:prstGeom>
        </p:spPr>
      </p:pic>
    </p:spTree>
    <p:extLst>
      <p:ext uri="{BB962C8B-B14F-4D97-AF65-F5344CB8AC3E}">
        <p14:creationId xmlns:p14="http://schemas.microsoft.com/office/powerpoint/2010/main" val="2776694443"/>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96639" y="230191"/>
            <a:ext cx="10991923" cy="906196"/>
          </a:xfrm>
          <a:prstGeom prst="rect">
            <a:avLst/>
          </a:prstGeom>
          <a:noFill/>
          <a:ln>
            <a:noFill/>
          </a:ln>
        </p:spPr>
        <p:txBody>
          <a:bodyPr vert="horz" wrap="square" lIns="0" tIns="45716" rIns="91431" bIns="45716" numCol="1" anchor="ctr" anchorCtr="0" compatLnSpc="1">
            <a:prstTxWarp prst="textNoShape">
              <a:avLst/>
            </a:prstTxWarp>
          </a:bodyPr>
          <a:lstStyle/>
          <a:p>
            <a:pPr lvl="0"/>
            <a:r>
              <a:rPr lang="en-US" noProof="0"/>
              <a:t>Click to Edit Title</a:t>
            </a:r>
          </a:p>
        </p:txBody>
      </p:sp>
      <p:sp>
        <p:nvSpPr>
          <p:cNvPr id="15" name="Text Placeholder 19"/>
          <p:cNvSpPr txBox="1">
            <a:spLocks/>
          </p:cNvSpPr>
          <p:nvPr/>
        </p:nvSpPr>
        <p:spPr>
          <a:xfrm>
            <a:off x="7518400" y="6389313"/>
            <a:ext cx="2957209" cy="189287"/>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noProof="0">
                <a:solidFill>
                  <a:srgbClr val="454545"/>
                </a:solidFill>
              </a:rPr>
              <a:t>© </a:t>
            </a:r>
            <a:r>
              <a:rPr lang="en-US" sz="800" b="0" i="0" u="none" strike="noStrike" kern="1200" cap="none" spc="0" baseline="0" noProof="0">
                <a:solidFill>
                  <a:schemeClr val="tx1"/>
                </a:solidFill>
                <a:latin typeface="Verdana"/>
                <a:ea typeface="ＭＳ Ｐゴシック" charset="0"/>
                <a:cs typeface="Verdana"/>
              </a:rPr>
              <a:t>2024 GS1 US All Rights Reserved </a:t>
            </a:r>
            <a:endParaRPr lang="en-US" sz="800" noProof="0">
              <a:solidFill>
                <a:srgbClr val="454545"/>
              </a:solidFill>
            </a:endParaRPr>
          </a:p>
        </p:txBody>
      </p:sp>
      <p:sp>
        <p:nvSpPr>
          <p:cNvPr id="7" name="Slide Number Placeholder 9"/>
          <p:cNvSpPr>
            <a:spLocks noGrp="1"/>
          </p:cNvSpPr>
          <p:nvPr>
            <p:ph type="sldNum" sz="quarter" idx="4"/>
          </p:nvPr>
        </p:nvSpPr>
        <p:spPr>
          <a:xfrm>
            <a:off x="11263314" y="6346174"/>
            <a:ext cx="330047" cy="200260"/>
          </a:xfrm>
          <a:prstGeom prst="rect">
            <a:avLst/>
          </a:prstGeom>
        </p:spPr>
        <p:txBody>
          <a:bodyPr vert="horz" wrap="square" lIns="0" tIns="0" rIns="0" bIns="0" numCol="1" anchor="ctr" anchorCtr="0" compatLnSpc="1">
            <a:prstTxWarp prst="textNoShape">
              <a:avLst/>
            </a:prstTxWarp>
          </a:bodyPr>
          <a:lstStyle>
            <a:lvl1pPr algn="r">
              <a:defRPr sz="933" smtClean="0">
                <a:solidFill>
                  <a:srgbClr val="454545"/>
                </a:solidFill>
                <a:latin typeface="Verdana"/>
                <a:cs typeface="Verdana"/>
              </a:defRPr>
            </a:lvl1pPr>
          </a:lstStyle>
          <a:p>
            <a:pPr fontAlgn="base">
              <a:spcAft>
                <a:spcPct val="0"/>
              </a:spcAft>
              <a:defRPr/>
            </a:pPr>
            <a:fld id="{4472AB7F-E8D0-4874-A9B8-335B68DC5F05}" type="slidenum">
              <a:rPr lang="en-US" noProof="0" smtClean="0"/>
              <a:pPr fontAlgn="base">
                <a:spcAft>
                  <a:spcPct val="0"/>
                </a:spcAft>
                <a:defRPr/>
              </a:pPr>
              <a:t>‹#›</a:t>
            </a:fld>
            <a:endParaRPr lang="en-US" noProof="0"/>
          </a:p>
        </p:txBody>
      </p:sp>
      <p:pic>
        <p:nvPicPr>
          <p:cNvPr id="8" name="Picture 7">
            <a:extLst>
              <a:ext uri="{FF2B5EF4-FFF2-40B4-BE49-F238E27FC236}">
                <a16:creationId xmlns:a16="http://schemas.microsoft.com/office/drawing/2014/main" id="{1FF5FD76-5EAD-5B4B-8681-27C349818537}"/>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582896" y="6197443"/>
            <a:ext cx="1750185" cy="509443"/>
          </a:xfrm>
          <a:prstGeom prst="rect">
            <a:avLst/>
          </a:prstGeom>
        </p:spPr>
      </p:pic>
    </p:spTree>
    <p:extLst>
      <p:ext uri="{BB962C8B-B14F-4D97-AF65-F5344CB8AC3E}">
        <p14:creationId xmlns:p14="http://schemas.microsoft.com/office/powerpoint/2010/main" val="8434696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hf hdr="0" ftr="0" dt="0"/>
  <p:txStyles>
    <p:titleStyle>
      <a:lvl1pPr algn="l" defTabSz="609525" rtl="0" eaLnBrk="1" fontAlgn="base" hangingPunct="1">
        <a:spcBef>
          <a:spcPct val="0"/>
        </a:spcBef>
        <a:spcAft>
          <a:spcPct val="0"/>
        </a:spcAft>
        <a:defRPr sz="3333" kern="1200" cap="none" spc="0">
          <a:solidFill>
            <a:schemeClr val="tx2"/>
          </a:solidFill>
          <a:latin typeface="Verdana"/>
          <a:ea typeface="ＭＳ Ｐゴシック" charset="0"/>
          <a:cs typeface="Verdana"/>
        </a:defRPr>
      </a:lvl1pPr>
      <a:lvl2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2pPr>
      <a:lvl3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3pPr>
      <a:lvl4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4pPr>
      <a:lvl5pPr algn="l" defTabSz="609525" rtl="0" eaLnBrk="1" fontAlgn="base" hangingPunct="1">
        <a:spcBef>
          <a:spcPct val="0"/>
        </a:spcBef>
        <a:spcAft>
          <a:spcPct val="0"/>
        </a:spcAft>
        <a:defRPr sz="3200">
          <a:solidFill>
            <a:schemeClr val="bg1"/>
          </a:solidFill>
          <a:latin typeface="Arial" charset="0"/>
          <a:ea typeface="ＭＳ Ｐゴシック" charset="0"/>
          <a:cs typeface="ＭＳ Ｐゴシック" charset="0"/>
        </a:defRPr>
      </a:lvl5pPr>
      <a:lvl6pPr marL="609525"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6pPr>
      <a:lvl7pPr marL="1219050"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7pPr>
      <a:lvl8pPr marL="1828576"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8pPr>
      <a:lvl9pPr marL="2438102" algn="l" defTabSz="609525" rtl="0" eaLnBrk="1" fontAlgn="base" hangingPunct="1">
        <a:spcBef>
          <a:spcPct val="0"/>
        </a:spcBef>
        <a:spcAft>
          <a:spcPct val="0"/>
        </a:spcAft>
        <a:defRPr sz="3467">
          <a:solidFill>
            <a:srgbClr val="002C6C"/>
          </a:solidFill>
          <a:latin typeface="Arial" charset="0"/>
          <a:ea typeface="ＭＳ Ｐゴシック" charset="0"/>
          <a:cs typeface="ＭＳ Ｐゴシック" charset="0"/>
        </a:defRPr>
      </a:lvl9pPr>
    </p:titleStyle>
    <p:bodyStyle>
      <a:lvl1pPr marL="479988" marR="0" indent="-380990" algn="l" defTabSz="609525" rtl="0" eaLnBrk="1" fontAlgn="base" latinLnBrk="0" hangingPunct="1">
        <a:lnSpc>
          <a:spcPct val="110000"/>
        </a:lnSpc>
        <a:spcBef>
          <a:spcPts val="533"/>
        </a:spcBef>
        <a:spcAft>
          <a:spcPct val="0"/>
        </a:spcAft>
        <a:buClr>
          <a:schemeClr val="accent1"/>
        </a:buClr>
        <a:buSzTx/>
        <a:buFont typeface="Arial"/>
        <a:buChar char="•"/>
        <a:tabLst/>
        <a:defRPr sz="2267" b="0" i="0" kern="1200" baseline="0">
          <a:solidFill>
            <a:schemeClr val="tx2"/>
          </a:solidFill>
          <a:latin typeface="Verdana"/>
          <a:ea typeface="ＭＳ Ｐゴシック" charset="0"/>
          <a:cs typeface="Verdana"/>
        </a:defRPr>
      </a:lvl1pPr>
      <a:lvl2pPr marL="743981" marR="0" indent="-380990" algn="l" defTabSz="609525"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73" indent="-380990" algn="l" defTabSz="609525"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65" indent="-304763" algn="l" defTabSz="609525"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58" indent="-304763" algn="l" defTabSz="609525"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88" indent="-304763"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13" indent="-304763"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39" indent="-304763"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65" indent="-304763" algn="l" defTabSz="60952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25" rtl="0" eaLnBrk="1" latinLnBrk="0" hangingPunct="1">
        <a:defRPr sz="2400" kern="1200">
          <a:solidFill>
            <a:schemeClr val="tx1"/>
          </a:solidFill>
          <a:latin typeface="+mn-lt"/>
          <a:ea typeface="+mn-ea"/>
          <a:cs typeface="+mn-cs"/>
        </a:defRPr>
      </a:lvl1pPr>
      <a:lvl2pPr marL="609525" algn="l" defTabSz="609525" rtl="0" eaLnBrk="1" latinLnBrk="0" hangingPunct="1">
        <a:defRPr sz="2400" kern="1200">
          <a:solidFill>
            <a:schemeClr val="tx1"/>
          </a:solidFill>
          <a:latin typeface="+mn-lt"/>
          <a:ea typeface="+mn-ea"/>
          <a:cs typeface="+mn-cs"/>
        </a:defRPr>
      </a:lvl2pPr>
      <a:lvl3pPr marL="1219050" algn="l" defTabSz="609525" rtl="0" eaLnBrk="1" latinLnBrk="0" hangingPunct="1">
        <a:defRPr sz="2400" kern="1200">
          <a:solidFill>
            <a:schemeClr val="tx1"/>
          </a:solidFill>
          <a:latin typeface="+mn-lt"/>
          <a:ea typeface="+mn-ea"/>
          <a:cs typeface="+mn-cs"/>
        </a:defRPr>
      </a:lvl3pPr>
      <a:lvl4pPr marL="1828576" algn="l" defTabSz="609525" rtl="0" eaLnBrk="1" latinLnBrk="0" hangingPunct="1">
        <a:defRPr sz="2400" kern="1200">
          <a:solidFill>
            <a:schemeClr val="tx1"/>
          </a:solidFill>
          <a:latin typeface="+mn-lt"/>
          <a:ea typeface="+mn-ea"/>
          <a:cs typeface="+mn-cs"/>
        </a:defRPr>
      </a:lvl4pPr>
      <a:lvl5pPr marL="2438102" algn="l" defTabSz="609525" rtl="0" eaLnBrk="1" latinLnBrk="0" hangingPunct="1">
        <a:defRPr sz="2400" kern="1200">
          <a:solidFill>
            <a:schemeClr val="tx1"/>
          </a:solidFill>
          <a:latin typeface="+mn-lt"/>
          <a:ea typeface="+mn-ea"/>
          <a:cs typeface="+mn-cs"/>
        </a:defRPr>
      </a:lvl5pPr>
      <a:lvl6pPr marL="3047626" algn="l" defTabSz="609525" rtl="0" eaLnBrk="1" latinLnBrk="0" hangingPunct="1">
        <a:defRPr sz="2400" kern="1200">
          <a:solidFill>
            <a:schemeClr val="tx1"/>
          </a:solidFill>
          <a:latin typeface="+mn-lt"/>
          <a:ea typeface="+mn-ea"/>
          <a:cs typeface="+mn-cs"/>
        </a:defRPr>
      </a:lvl6pPr>
      <a:lvl7pPr marL="3657151" algn="l" defTabSz="609525" rtl="0" eaLnBrk="1" latinLnBrk="0" hangingPunct="1">
        <a:defRPr sz="2400" kern="1200">
          <a:solidFill>
            <a:schemeClr val="tx1"/>
          </a:solidFill>
          <a:latin typeface="+mn-lt"/>
          <a:ea typeface="+mn-ea"/>
          <a:cs typeface="+mn-cs"/>
        </a:defRPr>
      </a:lvl7pPr>
      <a:lvl8pPr marL="4266676" algn="l" defTabSz="609525" rtl="0" eaLnBrk="1" latinLnBrk="0" hangingPunct="1">
        <a:defRPr sz="2400" kern="1200">
          <a:solidFill>
            <a:schemeClr val="tx1"/>
          </a:solidFill>
          <a:latin typeface="+mn-lt"/>
          <a:ea typeface="+mn-ea"/>
          <a:cs typeface="+mn-cs"/>
        </a:defRPr>
      </a:lvl8pPr>
      <a:lvl9pPr marL="4876202" algn="l" defTabSz="60952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hyperlink" Target="http://www.gs1us.org/antitrust-policy" TargetMode="Externa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svg"/><Relationship Id="rId2" Type="http://schemas.openxmlformats.org/officeDocument/2006/relationships/notesSlide" Target="../notesSlides/notesSlide4.xml"/><Relationship Id="rId16" Type="http://schemas.openxmlformats.org/officeDocument/2006/relationships/image" Target="../media/image63.png"/><Relationship Id="rId20" Type="http://schemas.openxmlformats.org/officeDocument/2006/relationships/image" Target="../media/image67.emf"/><Relationship Id="rId1" Type="http://schemas.openxmlformats.org/officeDocument/2006/relationships/slideLayout" Target="../slideLayouts/slideLayout19.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gpc-browser.gs1.org/" TargetMode="External"/><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hyperlink" Target="https://gpc-browser.gs1.org/"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74.png"/><Relationship Id="rId4" Type="http://schemas.openxmlformats.org/officeDocument/2006/relationships/hyperlink" Target="https://www.gs1.org/sites/gs1/files/docs/gpc/GPC-Browser-Guide.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kfulton@gs1us.org" TargetMode="External"/><Relationship Id="rId2" Type="http://schemas.openxmlformats.org/officeDocument/2006/relationships/hyperlink" Target="mailto:mlyons@gs1us.org" TargetMode="Externa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jpe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6" Type="http://schemas.openxmlformats.org/officeDocument/2006/relationships/image" Target="../media/image26.svg"/><Relationship Id="rId1" Type="http://schemas.openxmlformats.org/officeDocument/2006/relationships/slideLayout" Target="../slideLayouts/slideLayout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9BA1-1F02-456E-B4D1-704515F695C6}"/>
              </a:ext>
            </a:extLst>
          </p:cNvPr>
          <p:cNvSpPr>
            <a:spLocks noGrp="1"/>
          </p:cNvSpPr>
          <p:nvPr>
            <p:ph type="title"/>
          </p:nvPr>
        </p:nvSpPr>
        <p:spPr>
          <a:xfrm>
            <a:off x="907775" y="3716010"/>
            <a:ext cx="8912086" cy="2153047"/>
          </a:xfrm>
        </p:spPr>
        <p:txBody>
          <a:bodyPr>
            <a:noAutofit/>
          </a:bodyPr>
          <a:lstStyle/>
          <a:p>
            <a:pPr marL="0" marR="0">
              <a:spcBef>
                <a:spcPts val="0"/>
              </a:spcBef>
              <a:spcAft>
                <a:spcPts val="0"/>
              </a:spcAft>
            </a:pPr>
            <a:r>
              <a:rPr lang="en-US" sz="1800" b="1" dirty="0">
                <a:effectLst/>
                <a:latin typeface="Cambria" panose="02040503050406030204" pitchFamily="18" charset="0"/>
                <a:ea typeface="Source Sans 3 Semibold"/>
                <a:cs typeface="Times New Roman" panose="02020603050405020304" pitchFamily="18" charset="0"/>
              </a:rPr>
              <a:t>Welcome</a:t>
            </a:r>
            <a:r>
              <a:rPr lang="en-US" sz="1800" b="1" dirty="0">
                <a:latin typeface="Cambria" panose="02040503050406030204" pitchFamily="18" charset="0"/>
                <a:ea typeface="Source Sans 3 Semibold"/>
                <a:cs typeface="Times New Roman" panose="02020603050405020304" pitchFamily="18" charset="0"/>
              </a:rPr>
              <a:t> – </a:t>
            </a:r>
            <a:r>
              <a:rPr lang="en-US" sz="1800" dirty="0">
                <a:effectLst/>
                <a:latin typeface="Cambria" panose="02040503050406030204" pitchFamily="18" charset="0"/>
                <a:ea typeface="Source Sans 3 Semibold"/>
                <a:cs typeface="Times New Roman" panose="02020603050405020304" pitchFamily="18" charset="0"/>
              </a:rPr>
              <a:t>Matt Damschroder</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Source Sans 3 Semibold"/>
                <a:ea typeface="Source Sans 3 Semibold"/>
                <a:cs typeface="Source Sans 3 Semibold"/>
              </a:rPr>
            </a:br>
            <a:r>
              <a:rPr lang="en-US" sz="1800" b="1" dirty="0">
                <a:effectLst/>
                <a:latin typeface="Cambria" panose="02040503050406030204" pitchFamily="18" charset="0"/>
                <a:ea typeface="Source Sans 3 Semibold"/>
                <a:cs typeface="Times New Roman" panose="02020603050405020304" pitchFamily="18" charset="0"/>
              </a:rPr>
              <a:t>Ohio Beverage Association </a:t>
            </a:r>
            <a:r>
              <a:rPr lang="en-US" sz="1800" dirty="0">
                <a:effectLst/>
                <a:latin typeface="Cambria" panose="02040503050406030204" pitchFamily="18" charset="0"/>
                <a:ea typeface="Source Sans 3 Semibold"/>
                <a:cs typeface="Times New Roman" panose="02020603050405020304" pitchFamily="18" charset="0"/>
              </a:rPr>
              <a:t>– Kimberly McConville</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Cambria" panose="02040503050406030204" pitchFamily="18" charset="0"/>
                <a:ea typeface="Source Sans 3 Semibold"/>
                <a:cs typeface="Times New Roman" panose="02020603050405020304" pitchFamily="18" charset="0"/>
              </a:rPr>
            </a:br>
            <a:r>
              <a:rPr lang="en-US" sz="1800" b="1" dirty="0">
                <a:effectLst/>
                <a:latin typeface="Cambria" panose="02040503050406030204" pitchFamily="18" charset="0"/>
                <a:ea typeface="Source Sans 3 Semibold"/>
                <a:cs typeface="Times New Roman" panose="02020603050405020304" pitchFamily="18" charset="0"/>
              </a:rPr>
              <a:t>GS1 US </a:t>
            </a:r>
            <a:r>
              <a:rPr lang="en-US" sz="1800" dirty="0">
                <a:effectLst/>
                <a:latin typeface="Cambria" panose="02040503050406030204" pitchFamily="18" charset="0"/>
                <a:ea typeface="Source Sans 3 Semibold"/>
                <a:cs typeface="Times New Roman" panose="02020603050405020304" pitchFamily="18" charset="0"/>
              </a:rPr>
              <a:t>– Maggie Lyons, Kerri Fulton, and Gena Morgan</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Cambria" panose="02040503050406030204" pitchFamily="18" charset="0"/>
                <a:ea typeface="Source Sans 3 Semibold"/>
                <a:cs typeface="Times New Roman" panose="02020603050405020304" pitchFamily="18" charset="0"/>
              </a:rPr>
            </a:br>
            <a:r>
              <a:rPr lang="en-US" sz="1800" b="1" dirty="0">
                <a:effectLst/>
                <a:latin typeface="Cambria" panose="02040503050406030204" pitchFamily="18" charset="0"/>
                <a:ea typeface="Source Sans 3 Semibold"/>
                <a:cs typeface="Times New Roman" panose="02020603050405020304" pitchFamily="18" charset="0"/>
              </a:rPr>
              <a:t>Ohio Council of Retail Merchants </a:t>
            </a:r>
            <a:r>
              <a:rPr lang="en-US" sz="1800" dirty="0">
                <a:effectLst/>
                <a:latin typeface="Cambria" panose="02040503050406030204" pitchFamily="18" charset="0"/>
                <a:ea typeface="Source Sans 3 Semibold"/>
                <a:cs typeface="Times New Roman" panose="02020603050405020304" pitchFamily="18" charset="0"/>
              </a:rPr>
              <a:t>– Lora Miller</a:t>
            </a:r>
            <a:br>
              <a:rPr lang="en-US" sz="1800" dirty="0">
                <a:effectLst/>
                <a:latin typeface="Source Sans 3 Semibold"/>
                <a:ea typeface="Source Sans 3 Semibold"/>
                <a:cs typeface="Source Sans 3 Semibold"/>
              </a:rPr>
            </a:br>
            <a:r>
              <a:rPr lang="en-US" sz="1800" dirty="0">
                <a:effectLst/>
                <a:latin typeface="Cambria" panose="02040503050406030204" pitchFamily="18" charset="0"/>
                <a:ea typeface="Source Sans 3 Semibold"/>
                <a:cs typeface="Times New Roman" panose="02020603050405020304" pitchFamily="18" charset="0"/>
              </a:rPr>
              <a:t> </a:t>
            </a:r>
            <a:br>
              <a:rPr lang="en-US" sz="1800" dirty="0">
                <a:effectLst/>
                <a:latin typeface="Source Sans 3 Semibold"/>
                <a:ea typeface="Source Sans 3 Semibold"/>
                <a:cs typeface="Source Sans 3 Semibold"/>
              </a:rPr>
            </a:br>
            <a:r>
              <a:rPr lang="en-US" sz="1800" b="1" dirty="0">
                <a:effectLst/>
                <a:latin typeface="Cambria" panose="02040503050406030204" pitchFamily="18" charset="0"/>
                <a:ea typeface="Source Sans 3 Semibold"/>
                <a:cs typeface="Times New Roman" panose="02020603050405020304" pitchFamily="18" charset="0"/>
              </a:rPr>
              <a:t>Discussion</a:t>
            </a:r>
            <a:br>
              <a:rPr lang="en-US" sz="1800" dirty="0">
                <a:effectLst/>
                <a:latin typeface="Source Sans 3 Semibold"/>
                <a:ea typeface="Source Sans 3 Semibold"/>
                <a:cs typeface="Source Sans 3 Semibold"/>
              </a:rPr>
            </a:br>
            <a:r>
              <a:rPr lang="en-US" sz="1800" dirty="0">
                <a:effectLst/>
                <a:latin typeface="Cambria" panose="02040503050406030204" pitchFamily="18" charset="0"/>
                <a:ea typeface="Source Sans 3 Semibold"/>
                <a:cs typeface="Times New Roman" panose="02020603050405020304" pitchFamily="18" charset="0"/>
              </a:rPr>
              <a:t>Working Group Members</a:t>
            </a:r>
            <a:endParaRPr lang="en-US" sz="1800" dirty="0">
              <a:effectLst/>
              <a:latin typeface="Source Sans 3 Semibold"/>
              <a:ea typeface="Source Sans 3 Semibold"/>
              <a:cs typeface="Source Sans 3 Semibold"/>
            </a:endParaRPr>
          </a:p>
        </p:txBody>
      </p:sp>
      <p:sp>
        <p:nvSpPr>
          <p:cNvPr id="4" name="TextBox 3">
            <a:extLst>
              <a:ext uri="{FF2B5EF4-FFF2-40B4-BE49-F238E27FC236}">
                <a16:creationId xmlns:a16="http://schemas.microsoft.com/office/drawing/2014/main" id="{5DEC5E70-2220-D620-BC6C-957999B948FC}"/>
              </a:ext>
            </a:extLst>
          </p:cNvPr>
          <p:cNvSpPr txBox="1"/>
          <p:nvPr/>
        </p:nvSpPr>
        <p:spPr>
          <a:xfrm>
            <a:off x="1712843" y="1585291"/>
            <a:ext cx="87663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Working Group on the Submission of a Waiver </a:t>
            </a:r>
            <a:b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b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Excluding Certain Beverages from SNAP in Ohio</a:t>
            </a:r>
            <a:br>
              <a:rPr kumimoji="0" lang="en-US" sz="2400" b="0" i="0" u="none" strike="noStrike" kern="1200" cap="none" spc="0" normalizeH="0" baseline="0" noProof="0" dirty="0">
                <a:ln>
                  <a:noFill/>
                </a:ln>
                <a:solidFill>
                  <a:prstClr val="black"/>
                </a:solidFill>
                <a:effectLst/>
                <a:uLnTx/>
                <a:uFillTx/>
                <a:latin typeface="Source Sans 3 Semibold"/>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Agenda </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August 21, 2025</a:t>
            </a:r>
            <a:br>
              <a:rPr kumimoji="0" lang="en-US" sz="2400" b="0" i="0" u="none" strike="noStrike" kern="1200" cap="none" spc="0" normalizeH="0" baseline="0" noProof="0" dirty="0">
                <a:ln>
                  <a:noFill/>
                </a:ln>
                <a:solidFill>
                  <a:prstClr val="black"/>
                </a:solidFill>
                <a:effectLst/>
                <a:uLnTx/>
                <a:uFillTx/>
                <a:latin typeface="Source Sans 3 Semibold"/>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10:00 AM – 12:00 PM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936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A4F35B-BCB3-2C62-A892-84590392D86C}"/>
              </a:ext>
            </a:extLst>
          </p:cNvPr>
          <p:cNvSpPr>
            <a:spLocks noGrp="1"/>
          </p:cNvSpPr>
          <p:nvPr>
            <p:ph type="title"/>
          </p:nvPr>
        </p:nvSpPr>
        <p:spPr>
          <a:xfrm>
            <a:off x="871442" y="685800"/>
            <a:ext cx="4353116" cy="1474666"/>
          </a:xfrm>
        </p:spPr>
        <p:txBody>
          <a:bodyPr anchor="b">
            <a:normAutofit/>
          </a:bodyPr>
          <a:lstStyle/>
          <a:p>
            <a:pPr algn="ctr"/>
            <a:r>
              <a:rPr lang="en-US" sz="3200" b="1" dirty="0">
                <a:solidFill>
                  <a:srgbClr val="F15A2F"/>
                </a:solidFill>
                <a:latin typeface="Quatro" panose="020B0503000000020004" pitchFamily="34" charset="0"/>
              </a:rPr>
              <a:t>Final Thoughts</a:t>
            </a:r>
            <a:br>
              <a:rPr lang="en-US" sz="3200" b="1" dirty="0">
                <a:solidFill>
                  <a:srgbClr val="F15A2F"/>
                </a:solidFill>
                <a:latin typeface="Quatro" panose="020B0503000000020004" pitchFamily="34" charset="0"/>
              </a:rPr>
            </a:br>
            <a:endParaRPr lang="en-US" sz="3200" dirty="0">
              <a:solidFill>
                <a:srgbClr val="595959"/>
              </a:solidFill>
              <a:latin typeface="Quatro" panose="020B0503000000020004"/>
            </a:endParaRPr>
          </a:p>
        </p:txBody>
      </p:sp>
      <p:sp>
        <p:nvSpPr>
          <p:cNvPr id="3" name="Content Placeholder 2">
            <a:extLst>
              <a:ext uri="{FF2B5EF4-FFF2-40B4-BE49-F238E27FC236}">
                <a16:creationId xmlns:a16="http://schemas.microsoft.com/office/drawing/2014/main" id="{5C0DD3EF-127E-E325-1C8F-BBFF81E57C46}"/>
              </a:ext>
            </a:extLst>
          </p:cNvPr>
          <p:cNvSpPr>
            <a:spLocks noGrp="1"/>
          </p:cNvSpPr>
          <p:nvPr>
            <p:ph idx="1"/>
          </p:nvPr>
        </p:nvSpPr>
        <p:spPr>
          <a:xfrm>
            <a:off x="180975" y="2286000"/>
            <a:ext cx="5726051" cy="4391025"/>
          </a:xfrm>
        </p:spPr>
        <p:txBody>
          <a:bodyPr anchor="t">
            <a:normAutofit/>
          </a:bodyPr>
          <a:lstStyle/>
          <a:p>
            <a:r>
              <a:rPr lang="en-US" sz="1800" b="1" dirty="0">
                <a:solidFill>
                  <a:srgbClr val="595959"/>
                </a:solidFill>
                <a:latin typeface="Quatro" panose="020B0503000000020004"/>
              </a:rPr>
              <a:t>Thank you to Governor DeWine for convening group &amp; chance to serve</a:t>
            </a:r>
          </a:p>
          <a:p>
            <a:r>
              <a:rPr lang="en-US" sz="1800" b="1" dirty="0">
                <a:solidFill>
                  <a:srgbClr val="595959"/>
                </a:solidFill>
                <a:latin typeface="Quatro" panose="020B0503000000020004"/>
              </a:rPr>
              <a:t>Beverage industry touches every corner in OH</a:t>
            </a:r>
          </a:p>
          <a:p>
            <a:r>
              <a:rPr lang="en-US" sz="1800" b="1" dirty="0">
                <a:solidFill>
                  <a:srgbClr val="595959"/>
                </a:solidFill>
                <a:latin typeface="Quatro" panose="020B0503000000020004"/>
              </a:rPr>
              <a:t>Supports hundreds of thousands of jobs</a:t>
            </a:r>
          </a:p>
          <a:p>
            <a:r>
              <a:rPr lang="en-US" sz="1800" b="1" dirty="0">
                <a:solidFill>
                  <a:srgbClr val="595959"/>
                </a:solidFill>
                <a:latin typeface="Quatro" panose="020B0503000000020004"/>
              </a:rPr>
              <a:t>Generates nearly $3B in federal &amp; state taxes</a:t>
            </a:r>
          </a:p>
          <a:p>
            <a:r>
              <a:rPr lang="en-US" sz="1800" b="1" dirty="0">
                <a:solidFill>
                  <a:srgbClr val="595959"/>
                </a:solidFill>
                <a:latin typeface="Quatro" panose="020B0503000000020004"/>
              </a:rPr>
              <a:t>Expanded zero-sugar options to meet demand</a:t>
            </a:r>
          </a:p>
          <a:p>
            <a:r>
              <a:rPr lang="en-US" sz="1800" b="1" dirty="0">
                <a:solidFill>
                  <a:srgbClr val="595959"/>
                </a:solidFill>
                <a:latin typeface="Quatro" panose="020B0503000000020004"/>
              </a:rPr>
              <a:t>Committed to working with ODJFS on timely SNAP recommendations to meet legislature’s deadline</a:t>
            </a:r>
          </a:p>
          <a:p>
            <a:endParaRPr lang="en-US" sz="1700" dirty="0">
              <a:solidFill>
                <a:srgbClr val="595959"/>
              </a:solidFill>
            </a:endParaRPr>
          </a:p>
        </p:txBody>
      </p:sp>
      <p:pic>
        <p:nvPicPr>
          <p:cNvPr id="7" name="Graphic 6" descr="Handshake">
            <a:extLst>
              <a:ext uri="{FF2B5EF4-FFF2-40B4-BE49-F238E27FC236}">
                <a16:creationId xmlns:a16="http://schemas.microsoft.com/office/drawing/2014/main" id="{2EB69F31-9FA7-99FD-BFBF-0C85076A3C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85134" y="1053257"/>
            <a:ext cx="4343400" cy="4343400"/>
          </a:xfrm>
          <a:prstGeom prst="rect">
            <a:avLst/>
          </a:prstGeom>
        </p:spPr>
      </p:pic>
    </p:spTree>
    <p:extLst>
      <p:ext uri="{BB962C8B-B14F-4D97-AF65-F5344CB8AC3E}">
        <p14:creationId xmlns:p14="http://schemas.microsoft.com/office/powerpoint/2010/main" val="4242993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09BA1-1F02-456E-B4D1-704515F695C6}"/>
              </a:ext>
            </a:extLst>
          </p:cNvPr>
          <p:cNvSpPr>
            <a:spLocks noGrp="1"/>
          </p:cNvSpPr>
          <p:nvPr>
            <p:ph type="title"/>
          </p:nvPr>
        </p:nvSpPr>
        <p:spPr>
          <a:xfrm>
            <a:off x="907775" y="3716010"/>
            <a:ext cx="8912086" cy="2153047"/>
          </a:xfrm>
        </p:spPr>
        <p:txBody>
          <a:bodyPr>
            <a:noAutofit/>
          </a:bodyPr>
          <a:lstStyle/>
          <a:p>
            <a:pPr marL="0" marR="0">
              <a:spcBef>
                <a:spcPts val="0"/>
              </a:spcBef>
              <a:spcAft>
                <a:spcPts val="0"/>
              </a:spcAft>
            </a:pPr>
            <a:r>
              <a:rPr lang="en-US" sz="1800" b="1" dirty="0">
                <a:effectLst/>
                <a:latin typeface="Cambria" panose="02040503050406030204" pitchFamily="18" charset="0"/>
                <a:ea typeface="Source Sans 3 Semibold"/>
                <a:cs typeface="Times New Roman" panose="02020603050405020304" pitchFamily="18" charset="0"/>
              </a:rPr>
              <a:t>Welcome</a:t>
            </a:r>
            <a:r>
              <a:rPr lang="en-US" sz="1800" b="1" dirty="0">
                <a:latin typeface="Cambria" panose="02040503050406030204" pitchFamily="18" charset="0"/>
                <a:ea typeface="Source Sans 3 Semibold"/>
                <a:cs typeface="Times New Roman" panose="02020603050405020304" pitchFamily="18" charset="0"/>
              </a:rPr>
              <a:t> – </a:t>
            </a:r>
            <a:r>
              <a:rPr lang="en-US" sz="1800" dirty="0">
                <a:effectLst/>
                <a:latin typeface="Cambria" panose="02040503050406030204" pitchFamily="18" charset="0"/>
                <a:ea typeface="Source Sans 3 Semibold"/>
                <a:cs typeface="Times New Roman" panose="02020603050405020304" pitchFamily="18" charset="0"/>
              </a:rPr>
              <a:t>Matt Damschroder</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Source Sans 3 Semibold"/>
                <a:ea typeface="Source Sans 3 Semibold"/>
                <a:cs typeface="Source Sans 3 Semibold"/>
              </a:rPr>
            </a:br>
            <a:r>
              <a:rPr lang="en-US" sz="1800" b="1" dirty="0">
                <a:effectLst/>
                <a:latin typeface="Cambria" panose="02040503050406030204" pitchFamily="18" charset="0"/>
                <a:ea typeface="Source Sans 3 Semibold"/>
                <a:cs typeface="Times New Roman" panose="02020603050405020304" pitchFamily="18" charset="0"/>
              </a:rPr>
              <a:t>Ohio Beverage Association </a:t>
            </a:r>
            <a:r>
              <a:rPr lang="en-US" sz="1800" dirty="0">
                <a:effectLst/>
                <a:latin typeface="Cambria" panose="02040503050406030204" pitchFamily="18" charset="0"/>
                <a:ea typeface="Source Sans 3 Semibold"/>
                <a:cs typeface="Times New Roman" panose="02020603050405020304" pitchFamily="18" charset="0"/>
              </a:rPr>
              <a:t>– Kimberly McConville</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Cambria" panose="02040503050406030204" pitchFamily="18" charset="0"/>
                <a:ea typeface="Source Sans 3 Semibold"/>
                <a:cs typeface="Times New Roman" panose="02020603050405020304" pitchFamily="18" charset="0"/>
              </a:rPr>
            </a:br>
            <a:r>
              <a:rPr lang="en-US" sz="1800" b="1" dirty="0">
                <a:effectLst/>
                <a:latin typeface="Cambria" panose="02040503050406030204" pitchFamily="18" charset="0"/>
                <a:ea typeface="Source Sans 3 Semibold"/>
                <a:cs typeface="Times New Roman" panose="02020603050405020304" pitchFamily="18" charset="0"/>
              </a:rPr>
              <a:t>GS1 US </a:t>
            </a:r>
            <a:r>
              <a:rPr lang="en-US" sz="1800" dirty="0">
                <a:effectLst/>
                <a:latin typeface="Cambria" panose="02040503050406030204" pitchFamily="18" charset="0"/>
                <a:ea typeface="Source Sans 3 Semibold"/>
                <a:cs typeface="Times New Roman" panose="02020603050405020304" pitchFamily="18" charset="0"/>
              </a:rPr>
              <a:t>– Maggie Lyons, Kerri Fulton, and Gena Morgan</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Cambria" panose="02040503050406030204" pitchFamily="18" charset="0"/>
                <a:ea typeface="Source Sans 3 Semibold"/>
                <a:cs typeface="Times New Roman" panose="02020603050405020304" pitchFamily="18" charset="0"/>
              </a:rPr>
            </a:br>
            <a:r>
              <a:rPr lang="en-US" sz="1800" b="1" dirty="0">
                <a:effectLst/>
                <a:latin typeface="Cambria" panose="02040503050406030204" pitchFamily="18" charset="0"/>
                <a:ea typeface="Source Sans 3 Semibold"/>
                <a:cs typeface="Times New Roman" panose="02020603050405020304" pitchFamily="18" charset="0"/>
              </a:rPr>
              <a:t>Ohio Council of Retail Merchants </a:t>
            </a:r>
            <a:r>
              <a:rPr lang="en-US" sz="1800" dirty="0">
                <a:effectLst/>
                <a:latin typeface="Cambria" panose="02040503050406030204" pitchFamily="18" charset="0"/>
                <a:ea typeface="Source Sans 3 Semibold"/>
                <a:cs typeface="Times New Roman" panose="02020603050405020304" pitchFamily="18" charset="0"/>
              </a:rPr>
              <a:t>– Lora Miller</a:t>
            </a:r>
            <a:br>
              <a:rPr lang="en-US" sz="1800" dirty="0">
                <a:effectLst/>
                <a:latin typeface="Source Sans 3 Semibold"/>
                <a:ea typeface="Source Sans 3 Semibold"/>
                <a:cs typeface="Source Sans 3 Semibold"/>
              </a:rPr>
            </a:br>
            <a:r>
              <a:rPr lang="en-US" sz="1800" dirty="0">
                <a:effectLst/>
                <a:latin typeface="Cambria" panose="02040503050406030204" pitchFamily="18" charset="0"/>
                <a:ea typeface="Source Sans 3 Semibold"/>
                <a:cs typeface="Times New Roman" panose="02020603050405020304" pitchFamily="18" charset="0"/>
              </a:rPr>
              <a:t> </a:t>
            </a:r>
            <a:br>
              <a:rPr lang="en-US" sz="1800" dirty="0">
                <a:effectLst/>
                <a:latin typeface="Source Sans 3 Semibold"/>
                <a:ea typeface="Source Sans 3 Semibold"/>
                <a:cs typeface="Source Sans 3 Semibold"/>
              </a:rPr>
            </a:br>
            <a:r>
              <a:rPr lang="en-US" sz="1800" b="1" dirty="0">
                <a:effectLst/>
                <a:latin typeface="Cambria" panose="02040503050406030204" pitchFamily="18" charset="0"/>
                <a:ea typeface="Source Sans 3 Semibold"/>
                <a:cs typeface="Times New Roman" panose="02020603050405020304" pitchFamily="18" charset="0"/>
              </a:rPr>
              <a:t>Discussion</a:t>
            </a:r>
            <a:br>
              <a:rPr lang="en-US" sz="1800" dirty="0">
                <a:effectLst/>
                <a:latin typeface="Source Sans 3 Semibold"/>
                <a:ea typeface="Source Sans 3 Semibold"/>
                <a:cs typeface="Source Sans 3 Semibold"/>
              </a:rPr>
            </a:br>
            <a:r>
              <a:rPr lang="en-US" sz="1800" dirty="0">
                <a:effectLst/>
                <a:latin typeface="Cambria" panose="02040503050406030204" pitchFamily="18" charset="0"/>
                <a:ea typeface="Source Sans 3 Semibold"/>
                <a:cs typeface="Times New Roman" panose="02020603050405020304" pitchFamily="18" charset="0"/>
              </a:rPr>
              <a:t>Working Group Members</a:t>
            </a:r>
            <a:endParaRPr lang="en-US" sz="1800" dirty="0">
              <a:effectLst/>
              <a:latin typeface="Source Sans 3 Semibold"/>
              <a:ea typeface="Source Sans 3 Semibold"/>
              <a:cs typeface="Source Sans 3 Semibold"/>
            </a:endParaRPr>
          </a:p>
        </p:txBody>
      </p:sp>
      <p:sp>
        <p:nvSpPr>
          <p:cNvPr id="4" name="TextBox 3">
            <a:extLst>
              <a:ext uri="{FF2B5EF4-FFF2-40B4-BE49-F238E27FC236}">
                <a16:creationId xmlns:a16="http://schemas.microsoft.com/office/drawing/2014/main" id="{5DEC5E70-2220-D620-BC6C-957999B948FC}"/>
              </a:ext>
            </a:extLst>
          </p:cNvPr>
          <p:cNvSpPr txBox="1"/>
          <p:nvPr/>
        </p:nvSpPr>
        <p:spPr>
          <a:xfrm>
            <a:off x="1712843" y="1585291"/>
            <a:ext cx="87663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Working Group on the Submission of a Waiver </a:t>
            </a:r>
            <a:b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b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Excluding Certain Beverages from SNAP in Ohio</a:t>
            </a:r>
            <a:br>
              <a:rPr kumimoji="0" lang="en-US" sz="2400" b="0" i="0" u="none" strike="noStrike" kern="1200" cap="none" spc="0" normalizeH="0" baseline="0" noProof="0" dirty="0">
                <a:ln>
                  <a:noFill/>
                </a:ln>
                <a:solidFill>
                  <a:prstClr val="black"/>
                </a:solidFill>
                <a:effectLst/>
                <a:uLnTx/>
                <a:uFillTx/>
                <a:latin typeface="Source Sans 3 Semibold"/>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Agenda </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August 21, 2025</a:t>
            </a:r>
            <a:br>
              <a:rPr kumimoji="0" lang="en-US" sz="2400" b="0" i="0" u="none" strike="noStrike" kern="1200" cap="none" spc="0" normalizeH="0" baseline="0" noProof="0" dirty="0">
                <a:ln>
                  <a:noFill/>
                </a:ln>
                <a:solidFill>
                  <a:prstClr val="black"/>
                </a:solidFill>
                <a:effectLst/>
                <a:uLnTx/>
                <a:uFillTx/>
                <a:latin typeface="Source Sans 3 Semibold"/>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10:00 AM – 12:00 PM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718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GS1 Global Product Classification (GPC)</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33888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0B1C-D0DB-CE45-B703-ED59BE759837}"/>
              </a:ext>
            </a:extLst>
          </p:cNvPr>
          <p:cNvSpPr>
            <a:spLocks noGrp="1"/>
          </p:cNvSpPr>
          <p:nvPr>
            <p:ph type="title"/>
          </p:nvPr>
        </p:nvSpPr>
        <p:spPr/>
        <p:txBody>
          <a:bodyPr/>
          <a:lstStyle/>
          <a:p>
            <a:r>
              <a:rPr lang="en-US"/>
              <a:t>Antitrust Caution</a:t>
            </a:r>
          </a:p>
        </p:txBody>
      </p:sp>
      <p:sp>
        <p:nvSpPr>
          <p:cNvPr id="3" name="Content Placeholder 2">
            <a:extLst>
              <a:ext uri="{FF2B5EF4-FFF2-40B4-BE49-F238E27FC236}">
                <a16:creationId xmlns:a16="http://schemas.microsoft.com/office/drawing/2014/main" id="{35C3ED84-4812-2244-AB3C-43BBFF1EE326}"/>
              </a:ext>
            </a:extLst>
          </p:cNvPr>
          <p:cNvSpPr>
            <a:spLocks noGrp="1"/>
          </p:cNvSpPr>
          <p:nvPr>
            <p:ph idx="11"/>
          </p:nvPr>
        </p:nvSpPr>
        <p:spPr/>
        <p:txBody>
          <a:bodyPr/>
          <a:lstStyle/>
          <a:p>
            <a:pPr marL="0" indent="0" defTabSz="1219170" fontAlgn="auto">
              <a:lnSpc>
                <a:spcPct val="100000"/>
              </a:lnSpc>
              <a:spcBef>
                <a:spcPts val="0"/>
              </a:spcBef>
              <a:spcAft>
                <a:spcPts val="1600"/>
              </a:spcAft>
              <a:buClrTx/>
              <a:buNone/>
            </a:pPr>
            <a:r>
              <a:rPr lang="en-US" b="1">
                <a:solidFill>
                  <a:schemeClr val="accent1"/>
                </a:solidFill>
              </a:rPr>
              <a:t>GS1 US is committed to complying fully with antitrust laws. </a:t>
            </a:r>
          </a:p>
          <a:p>
            <a:pPr marL="0" indent="0" defTabSz="1219170" fontAlgn="auto">
              <a:lnSpc>
                <a:spcPct val="100000"/>
              </a:lnSpc>
              <a:spcBef>
                <a:spcPts val="0"/>
              </a:spcBef>
              <a:spcAft>
                <a:spcPts val="1600"/>
              </a:spcAft>
              <a:buClrTx/>
              <a:buNone/>
            </a:pPr>
            <a:r>
              <a:rPr lang="en-US"/>
              <a:t>We ask and expect everyone to refrain from discussing prices, margins, discounts, suppliers, the timing of price changes, marketing or product plans, or other competitively sensitive topics.</a:t>
            </a:r>
          </a:p>
          <a:p>
            <a:pPr marL="0" indent="0" defTabSz="1219170" fontAlgn="auto">
              <a:lnSpc>
                <a:spcPct val="100000"/>
              </a:lnSpc>
              <a:spcBef>
                <a:spcPts val="0"/>
              </a:spcBef>
              <a:spcAft>
                <a:spcPts val="1600"/>
              </a:spcAft>
              <a:buClrTx/>
              <a:buNone/>
            </a:pPr>
            <a:r>
              <a:rPr lang="en-US"/>
              <a:t>If anyone has concerns about the propriety of a discussion, please inform a </a:t>
            </a:r>
            <a:br>
              <a:rPr lang="en-US"/>
            </a:br>
            <a:r>
              <a:rPr lang="en-US"/>
              <a:t>GS1 US</a:t>
            </a:r>
            <a:r>
              <a:rPr lang="en-US" baseline="30000"/>
              <a:t>®</a:t>
            </a:r>
            <a:r>
              <a:rPr lang="en-US"/>
              <a:t> representative as soon as possible. </a:t>
            </a:r>
          </a:p>
          <a:p>
            <a:pPr marL="0" indent="0" defTabSz="1219170" fontAlgn="auto">
              <a:lnSpc>
                <a:spcPct val="100000"/>
              </a:lnSpc>
              <a:spcBef>
                <a:spcPts val="0"/>
              </a:spcBef>
              <a:spcAft>
                <a:spcPts val="1600"/>
              </a:spcAft>
              <a:buClrTx/>
              <a:buNone/>
            </a:pPr>
            <a:r>
              <a:rPr lang="en-US"/>
              <a:t>Please remember to make your own business decisions and that all GS1 Standards are voluntary and not mandatory. </a:t>
            </a:r>
          </a:p>
          <a:p>
            <a:pPr marL="0" indent="0" defTabSz="1219170" fontAlgn="auto">
              <a:lnSpc>
                <a:spcPct val="100000"/>
              </a:lnSpc>
              <a:spcBef>
                <a:spcPts val="0"/>
              </a:spcBef>
              <a:spcAft>
                <a:spcPts val="1600"/>
              </a:spcAft>
              <a:buClrTx/>
              <a:buNone/>
            </a:pPr>
            <a:r>
              <a:rPr lang="en-US"/>
              <a:t>Please review the complete GS1 US antitrust policy at:</a:t>
            </a:r>
            <a:br>
              <a:rPr lang="en-US"/>
            </a:br>
            <a:r>
              <a:rPr lang="en-US">
                <a:solidFill>
                  <a:srgbClr val="124F92"/>
                </a:solidFill>
                <a:effectLst/>
                <a:latin typeface="Verdana" panose="020B0604030504040204" pitchFamily="34" charset="0"/>
                <a:ea typeface="Verdana" panose="020B0604030504040204" pitchFamily="34" charset="0"/>
                <a:cs typeface="Verdana" panose="020B0604030504040204" pitchFamily="34" charset="0"/>
                <a:hlinkClick r:id="rId2"/>
              </a:rPr>
              <a:t>www.gs1us.org/antitrust-policy</a:t>
            </a:r>
            <a:endParaRPr lang="en-US">
              <a:solidFill>
                <a:srgbClr val="124F92"/>
              </a:solidFill>
              <a:effectLst/>
              <a:latin typeface="Verdana" panose="020B0604030504040204" pitchFamily="34" charset="0"/>
              <a:ea typeface="Verdana" panose="020B0604030504040204" pitchFamily="34" charset="0"/>
              <a:cs typeface="Verdana" panose="020B0604030504040204" pitchFamily="34" charset="0"/>
            </a:endParaRPr>
          </a:p>
          <a:p>
            <a:pPr marL="0" indent="0" defTabSz="1219170" fontAlgn="auto">
              <a:lnSpc>
                <a:spcPct val="100000"/>
              </a:lnSpc>
              <a:spcBef>
                <a:spcPts val="0"/>
              </a:spcBef>
              <a:spcAft>
                <a:spcPts val="1600"/>
              </a:spcAft>
              <a:buClrTx/>
              <a:buNone/>
            </a:pPr>
            <a:endParaRPr lang="en-US"/>
          </a:p>
        </p:txBody>
      </p:sp>
      <p:sp>
        <p:nvSpPr>
          <p:cNvPr id="4" name="Slide Number Placeholder 3">
            <a:extLst>
              <a:ext uri="{FF2B5EF4-FFF2-40B4-BE49-F238E27FC236}">
                <a16:creationId xmlns:a16="http://schemas.microsoft.com/office/drawing/2014/main" id="{EAEF5AC5-6270-4B4D-AC4D-3255B1C11735}"/>
              </a:ext>
            </a:extLst>
          </p:cNvPr>
          <p:cNvSpPr>
            <a:spLocks noGrp="1"/>
          </p:cNvSpPr>
          <p:nvPr>
            <p:ph type="sldNum" sz="quarter" idx="12"/>
          </p:nvPr>
        </p:nvSpPr>
        <p:spPr/>
        <p:txBody>
          <a:bodyPr/>
          <a:lstStyle/>
          <a:p>
            <a:pPr defTabSz="1219050" fontAlgn="base">
              <a:spcAft>
                <a:spcPct val="0"/>
              </a:spcAft>
              <a:defRPr/>
            </a:pPr>
            <a:fld id="{4472AB7F-E8D0-4874-A9B8-335B68DC5F05}" type="slidenum">
              <a:rPr lang="en-US"/>
              <a:pPr defTabSz="1219050" fontAlgn="base">
                <a:spcAft>
                  <a:spcPct val="0"/>
                </a:spcAft>
                <a:defRPr/>
              </a:pPr>
              <a:t>13</a:t>
            </a:fld>
            <a:endParaRPr lang="en-US"/>
          </a:p>
        </p:txBody>
      </p:sp>
    </p:spTree>
    <p:extLst>
      <p:ext uri="{BB962C8B-B14F-4D97-AF65-F5344CB8AC3E}">
        <p14:creationId xmlns:p14="http://schemas.microsoft.com/office/powerpoint/2010/main" val="190277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6E158D7-9B45-791F-A80C-E080C4A3A860}"/>
              </a:ext>
            </a:extLst>
          </p:cNvPr>
          <p:cNvSpPr>
            <a:spLocks noGrp="1"/>
          </p:cNvSpPr>
          <p:nvPr>
            <p:ph type="sldNum" sz="quarter" idx="12"/>
          </p:nvPr>
        </p:nvSpPr>
        <p:spPr/>
        <p:txBody>
          <a:bodyPr/>
          <a:lstStyle/>
          <a:p>
            <a:pPr defTabSz="1219050"/>
            <a:fld id="{4472AB7F-E8D0-4874-A9B8-335B68DC5F05}" type="slidenum">
              <a:rPr lang="en-US"/>
              <a:pPr defTabSz="1219050"/>
              <a:t>14</a:t>
            </a:fld>
            <a:endParaRPr lang="en-US"/>
          </a:p>
        </p:txBody>
      </p:sp>
      <p:sp>
        <p:nvSpPr>
          <p:cNvPr id="10" name="Slide Number Placeholder 3">
            <a:extLst>
              <a:ext uri="{FF2B5EF4-FFF2-40B4-BE49-F238E27FC236}">
                <a16:creationId xmlns:a16="http://schemas.microsoft.com/office/drawing/2014/main" id="{56D0FFB8-99AE-AEB3-7684-1489562B7B60}"/>
              </a:ext>
            </a:extLst>
          </p:cNvPr>
          <p:cNvSpPr txBox="1">
            <a:spLocks/>
          </p:cNvSpPr>
          <p:nvPr/>
        </p:nvSpPr>
        <p:spPr>
          <a:xfrm>
            <a:off x="0" y="0"/>
            <a:ext cx="0" cy="0"/>
          </a:xfrm>
          <a:prstGeom prst="rect">
            <a:avLst/>
          </a:prstGeom>
        </p:spPr>
        <p:txBody>
          <a:bodyPr vert="horz" wrap="square" lIns="0" tIns="0" rIns="0" bIns="0" numCol="1" anchor="ctr" anchorCtr="0" compatLnSpc="1">
            <a:prstTxWarp prst="textNoShape">
              <a:avLst/>
            </a:prstTxWarp>
          </a:bodyPr>
          <a:lstStyle>
            <a:defPPr>
              <a:defRPr lang="en-US"/>
            </a:defPPr>
            <a:lvl1pPr marL="0" algn="r" defTabSz="914310" rtl="0" eaLnBrk="1" latinLnBrk="0" hangingPunct="1">
              <a:defRPr sz="700" kern="1200" smtClean="0">
                <a:solidFill>
                  <a:srgbClr val="454545"/>
                </a:solidFill>
                <a:latin typeface="Verdana"/>
                <a:ea typeface="+mn-ea"/>
                <a:cs typeface="Verdana"/>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defTabSz="1219050" fontAlgn="base">
              <a:spcAft>
                <a:spcPct val="0"/>
              </a:spcAft>
              <a:defRPr/>
            </a:pPr>
            <a:fld id="{4472AB7F-E8D0-4874-A9B8-335B68DC5F05}" type="slidenum">
              <a:rPr lang="en-US" sz="933"/>
              <a:pPr defTabSz="1219050" fontAlgn="base">
                <a:spcAft>
                  <a:spcPct val="0"/>
                </a:spcAft>
                <a:defRPr/>
              </a:pPr>
              <a:t>14</a:t>
            </a:fld>
            <a:endParaRPr lang="en-US" sz="933"/>
          </a:p>
        </p:txBody>
      </p:sp>
      <p:grpSp>
        <p:nvGrpSpPr>
          <p:cNvPr id="12" name="Group 11">
            <a:extLst>
              <a:ext uri="{FF2B5EF4-FFF2-40B4-BE49-F238E27FC236}">
                <a16:creationId xmlns:a16="http://schemas.microsoft.com/office/drawing/2014/main" id="{3CCEE101-BDAA-9154-1B63-60F090CA2E15}"/>
              </a:ext>
            </a:extLst>
          </p:cNvPr>
          <p:cNvGrpSpPr/>
          <p:nvPr/>
        </p:nvGrpSpPr>
        <p:grpSpPr>
          <a:xfrm>
            <a:off x="6096000" y="525869"/>
            <a:ext cx="5167312" cy="5341870"/>
            <a:chOff x="4948064" y="331340"/>
            <a:chExt cx="3875484" cy="4006402"/>
          </a:xfrm>
        </p:grpSpPr>
        <p:grpSp>
          <p:nvGrpSpPr>
            <p:cNvPr id="13" name="Group 12">
              <a:extLst>
                <a:ext uri="{FF2B5EF4-FFF2-40B4-BE49-F238E27FC236}">
                  <a16:creationId xmlns:a16="http://schemas.microsoft.com/office/drawing/2014/main" id="{EEC7A504-5B85-65C2-2E9E-A160B4C2F668}"/>
                </a:ext>
              </a:extLst>
            </p:cNvPr>
            <p:cNvGrpSpPr/>
            <p:nvPr/>
          </p:nvGrpSpPr>
          <p:grpSpPr>
            <a:xfrm>
              <a:off x="4948064" y="331340"/>
              <a:ext cx="1752599" cy="847576"/>
              <a:chOff x="4948064" y="331340"/>
              <a:chExt cx="1752599" cy="847576"/>
            </a:xfrm>
          </p:grpSpPr>
          <p:sp>
            <p:nvSpPr>
              <p:cNvPr id="32" name="TextBox 31">
                <a:extLst>
                  <a:ext uri="{FF2B5EF4-FFF2-40B4-BE49-F238E27FC236}">
                    <a16:creationId xmlns:a16="http://schemas.microsoft.com/office/drawing/2014/main" id="{FB077601-C66A-2167-C565-B380A5AE0DB7}"/>
                  </a:ext>
                </a:extLst>
              </p:cNvPr>
              <p:cNvSpPr txBox="1"/>
              <p:nvPr/>
            </p:nvSpPr>
            <p:spPr>
              <a:xfrm>
                <a:off x="4948064" y="678971"/>
                <a:ext cx="1752599" cy="499945"/>
              </a:xfrm>
              <a:prstGeom prst="rect">
                <a:avLst/>
              </a:prstGeom>
              <a:noFill/>
            </p:spPr>
            <p:txBody>
              <a:bodyPr wrap="square" rtlCol="0">
                <a:spAutoFit/>
              </a:bodyPr>
              <a:lstStyle/>
              <a:p>
                <a:pPr defTabSz="1219020">
                  <a:defRPr/>
                </a:pPr>
                <a:r>
                  <a:rPr lang="en-US" sz="933">
                    <a:solidFill>
                      <a:prstClr val="white"/>
                    </a:solidFill>
                    <a:latin typeface="Verdana"/>
                    <a:cs typeface="Arial" panose="020B0604020202020204" pitchFamily="34" charset="0"/>
                  </a:rPr>
                  <a:t>More than </a:t>
                </a:r>
                <a:br>
                  <a:rPr lang="en-US" sz="933">
                    <a:solidFill>
                      <a:prstClr val="white"/>
                    </a:solidFill>
                    <a:latin typeface="Verdana"/>
                    <a:cs typeface="Arial" panose="020B0604020202020204" pitchFamily="34" charset="0"/>
                  </a:rPr>
                </a:br>
                <a:r>
                  <a:rPr lang="en-US" sz="933" b="1">
                    <a:solidFill>
                      <a:srgbClr val="FF8200"/>
                    </a:solidFill>
                    <a:latin typeface="Verdana"/>
                    <a:cs typeface="Arial" panose="020B0604020202020204" pitchFamily="34" charset="0"/>
                  </a:rPr>
                  <a:t>10 billion GS1</a:t>
                </a:r>
                <a:r>
                  <a:rPr lang="en-US" sz="933" b="1" baseline="30000">
                    <a:solidFill>
                      <a:srgbClr val="FF8200"/>
                    </a:solidFill>
                    <a:latin typeface="Verdana"/>
                    <a:cs typeface="Arial" panose="020B0604020202020204" pitchFamily="34" charset="0"/>
                  </a:rPr>
                  <a:t>®</a:t>
                </a:r>
                <a:r>
                  <a:rPr lang="en-US" sz="933" b="1">
                    <a:solidFill>
                      <a:srgbClr val="FF8200"/>
                    </a:solidFill>
                    <a:latin typeface="Verdana"/>
                    <a:cs typeface="Arial" panose="020B0604020202020204" pitchFamily="34" charset="0"/>
                  </a:rPr>
                  <a:t> barcodes</a:t>
                </a:r>
                <a:br>
                  <a:rPr lang="en-US" sz="933" b="1">
                    <a:solidFill>
                      <a:srgbClr val="FF8200"/>
                    </a:solidFill>
                    <a:latin typeface="Verdana"/>
                    <a:cs typeface="Arial" panose="020B0604020202020204" pitchFamily="34" charset="0"/>
                  </a:rPr>
                </a:br>
                <a:r>
                  <a:rPr lang="en-US" sz="933">
                    <a:solidFill>
                      <a:prstClr val="white"/>
                    </a:solidFill>
                    <a:latin typeface="Verdana"/>
                    <a:cs typeface="Arial" panose="020B0604020202020204" pitchFamily="34" charset="0"/>
                  </a:rPr>
                  <a:t>are scanned every day</a:t>
                </a:r>
              </a:p>
              <a:p>
                <a:pPr defTabSz="1219020">
                  <a:defRPr/>
                </a:pPr>
                <a:endParaRPr lang="en-US" sz="933">
                  <a:solidFill>
                    <a:prstClr val="white"/>
                  </a:solidFill>
                  <a:latin typeface="Verdana"/>
                  <a:cs typeface="Arial" panose="020B0604020202020204" pitchFamily="34" charset="0"/>
                </a:endParaRPr>
              </a:p>
            </p:txBody>
          </p:sp>
          <p:pic>
            <p:nvPicPr>
              <p:cNvPr id="33" name="Picture 32" descr="A black and white striped background&#10;&#10;AI-generated content may be incorrect.">
                <a:extLst>
                  <a:ext uri="{FF2B5EF4-FFF2-40B4-BE49-F238E27FC236}">
                    <a16:creationId xmlns:a16="http://schemas.microsoft.com/office/drawing/2014/main" id="{DDD6B91D-9DE6-3236-6766-EE282D272F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49664" y="331340"/>
                <a:ext cx="457200" cy="304800"/>
              </a:xfrm>
              <a:prstGeom prst="rect">
                <a:avLst/>
              </a:prstGeom>
            </p:spPr>
          </p:pic>
        </p:grpSp>
        <p:grpSp>
          <p:nvGrpSpPr>
            <p:cNvPr id="14" name="Group 13">
              <a:extLst>
                <a:ext uri="{FF2B5EF4-FFF2-40B4-BE49-F238E27FC236}">
                  <a16:creationId xmlns:a16="http://schemas.microsoft.com/office/drawing/2014/main" id="{2AFF150B-8281-40CE-B128-5CF391E63853}"/>
                </a:ext>
              </a:extLst>
            </p:cNvPr>
            <p:cNvGrpSpPr/>
            <p:nvPr/>
          </p:nvGrpSpPr>
          <p:grpSpPr>
            <a:xfrm>
              <a:off x="4948064" y="1311229"/>
              <a:ext cx="1356804" cy="828444"/>
              <a:chOff x="4948064" y="1368524"/>
              <a:chExt cx="1356804" cy="828444"/>
            </a:xfrm>
          </p:grpSpPr>
          <p:sp>
            <p:nvSpPr>
              <p:cNvPr id="30" name="TextBox 29">
                <a:extLst>
                  <a:ext uri="{FF2B5EF4-FFF2-40B4-BE49-F238E27FC236}">
                    <a16:creationId xmlns:a16="http://schemas.microsoft.com/office/drawing/2014/main" id="{3A2D9A62-6FE9-D6A5-2EA4-FD2DE22C5378}"/>
                  </a:ext>
                </a:extLst>
              </p:cNvPr>
              <p:cNvSpPr txBox="1"/>
              <p:nvPr/>
            </p:nvSpPr>
            <p:spPr>
              <a:xfrm>
                <a:off x="4948064" y="1804697"/>
                <a:ext cx="1356804" cy="392271"/>
              </a:xfrm>
              <a:prstGeom prst="rect">
                <a:avLst/>
              </a:prstGeom>
              <a:noFill/>
            </p:spPr>
            <p:txBody>
              <a:bodyPr wrap="square" rtlCol="0">
                <a:spAutoFit/>
              </a:bodyPr>
              <a:lstStyle/>
              <a:p>
                <a:pPr defTabSz="1219020">
                  <a:defRPr/>
                </a:pPr>
                <a:r>
                  <a:rPr lang="en-US" sz="933" dirty="0">
                    <a:solidFill>
                      <a:prstClr val="white"/>
                    </a:solidFill>
                    <a:latin typeface="Verdana"/>
                    <a:cs typeface="Arial" panose="020B0604020202020204" pitchFamily="34" charset="0"/>
                  </a:rPr>
                  <a:t>Over </a:t>
                </a:r>
                <a:r>
                  <a:rPr lang="en-US" sz="933" b="1" dirty="0">
                    <a:solidFill>
                      <a:srgbClr val="FF8200"/>
                    </a:solidFill>
                    <a:latin typeface="Verdana"/>
                    <a:cs typeface="Arial" panose="020B0604020202020204" pitchFamily="34" charset="0"/>
                  </a:rPr>
                  <a:t>2 million </a:t>
                </a:r>
                <a:r>
                  <a:rPr lang="en-US" sz="933" dirty="0">
                    <a:solidFill>
                      <a:prstClr val="white"/>
                    </a:solidFill>
                    <a:latin typeface="Verdana"/>
                    <a:cs typeface="Arial" panose="020B0604020202020204" pitchFamily="34" charset="0"/>
                  </a:rPr>
                  <a:t>companies around the world use GS1 Standards</a:t>
                </a:r>
              </a:p>
            </p:txBody>
          </p:sp>
          <p:pic>
            <p:nvPicPr>
              <p:cNvPr id="31" name="Picture 30" descr="A black and white image of a checkerboard&#10;&#10;AI-generated content may be incorrect.">
                <a:extLst>
                  <a:ext uri="{FF2B5EF4-FFF2-40B4-BE49-F238E27FC236}">
                    <a16:creationId xmlns:a16="http://schemas.microsoft.com/office/drawing/2014/main" id="{92F505C8-7EBB-54B4-563E-A6C54CF9D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9664" y="1368524"/>
                <a:ext cx="812800" cy="381000"/>
              </a:xfrm>
              <a:prstGeom prst="rect">
                <a:avLst/>
              </a:prstGeom>
            </p:spPr>
          </p:pic>
        </p:grpSp>
        <p:grpSp>
          <p:nvGrpSpPr>
            <p:cNvPr id="15" name="Group 14">
              <a:extLst>
                <a:ext uri="{FF2B5EF4-FFF2-40B4-BE49-F238E27FC236}">
                  <a16:creationId xmlns:a16="http://schemas.microsoft.com/office/drawing/2014/main" id="{7B49A7B0-B3CD-12ED-8E19-8690ACD844CE}"/>
                </a:ext>
              </a:extLst>
            </p:cNvPr>
            <p:cNvGrpSpPr/>
            <p:nvPr/>
          </p:nvGrpSpPr>
          <p:grpSpPr>
            <a:xfrm>
              <a:off x="4948064" y="2389383"/>
              <a:ext cx="1909936" cy="916087"/>
              <a:chOff x="4948064" y="2544063"/>
              <a:chExt cx="1909936" cy="916087"/>
            </a:xfrm>
          </p:grpSpPr>
          <p:sp>
            <p:nvSpPr>
              <p:cNvPr id="28" name="TextBox 27">
                <a:extLst>
                  <a:ext uri="{FF2B5EF4-FFF2-40B4-BE49-F238E27FC236}">
                    <a16:creationId xmlns:a16="http://schemas.microsoft.com/office/drawing/2014/main" id="{9B374110-FE5D-F06D-2C0B-1BDF72F046B6}"/>
                  </a:ext>
                </a:extLst>
              </p:cNvPr>
              <p:cNvSpPr txBox="1"/>
              <p:nvPr/>
            </p:nvSpPr>
            <p:spPr>
              <a:xfrm>
                <a:off x="4948064" y="2960205"/>
                <a:ext cx="1909936" cy="499945"/>
              </a:xfrm>
              <a:prstGeom prst="rect">
                <a:avLst/>
              </a:prstGeom>
              <a:noFill/>
            </p:spPr>
            <p:txBody>
              <a:bodyPr wrap="square" rtlCol="0">
                <a:spAutoFit/>
              </a:bodyPr>
              <a:lstStyle/>
              <a:p>
                <a:pPr defTabSz="1219020">
                  <a:defRPr/>
                </a:pPr>
                <a:r>
                  <a:rPr lang="en-US" sz="933">
                    <a:solidFill>
                      <a:prstClr val="white"/>
                    </a:solidFill>
                    <a:latin typeface="Verdana"/>
                    <a:cs typeface="Arial" panose="020B0604020202020204" pitchFamily="34" charset="0"/>
                  </a:rPr>
                  <a:t>The GS1 Global Data Synchronization Network™ (GDSN</a:t>
                </a:r>
                <a:r>
                  <a:rPr lang="en-US" sz="933" baseline="30000">
                    <a:solidFill>
                      <a:prstClr val="white"/>
                    </a:solidFill>
                    <a:latin typeface="Verdana"/>
                    <a:cs typeface="Arial" panose="020B0604020202020204" pitchFamily="34" charset="0"/>
                  </a:rPr>
                  <a:t>®</a:t>
                </a:r>
                <a:r>
                  <a:rPr lang="en-US" sz="933">
                    <a:solidFill>
                      <a:prstClr val="white"/>
                    </a:solidFill>
                    <a:latin typeface="Verdana"/>
                    <a:cs typeface="Arial" panose="020B0604020202020204" pitchFamily="34" charset="0"/>
                  </a:rPr>
                  <a:t>) contains more than </a:t>
                </a:r>
                <a:r>
                  <a:rPr lang="en-US" sz="933" b="1">
                    <a:solidFill>
                      <a:srgbClr val="FF8200"/>
                    </a:solidFill>
                    <a:latin typeface="Verdana"/>
                    <a:cs typeface="Arial" panose="020B0604020202020204" pitchFamily="34" charset="0"/>
                  </a:rPr>
                  <a:t>44 million</a:t>
                </a:r>
                <a:r>
                  <a:rPr lang="en-US" sz="933">
                    <a:solidFill>
                      <a:prstClr val="white"/>
                    </a:solidFill>
                    <a:latin typeface="Verdana"/>
                    <a:cs typeface="Arial" panose="020B0604020202020204" pitchFamily="34" charset="0"/>
                  </a:rPr>
                  <a:t> products registered by brand owners</a:t>
                </a:r>
              </a:p>
            </p:txBody>
          </p:sp>
          <p:pic>
            <p:nvPicPr>
              <p:cNvPr id="29" name="Picture 28" descr="A black and white sign with arrows&#10;&#10;AI-generated content may be incorrect.">
                <a:extLst>
                  <a:ext uri="{FF2B5EF4-FFF2-40B4-BE49-F238E27FC236}">
                    <a16:creationId xmlns:a16="http://schemas.microsoft.com/office/drawing/2014/main" id="{038F017C-5A56-23B9-92B5-791301D656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8835" y="2544063"/>
                <a:ext cx="406400" cy="368300"/>
              </a:xfrm>
              <a:prstGeom prst="rect">
                <a:avLst/>
              </a:prstGeom>
            </p:spPr>
          </p:pic>
        </p:grpSp>
        <p:grpSp>
          <p:nvGrpSpPr>
            <p:cNvPr id="16" name="Group 15">
              <a:extLst>
                <a:ext uri="{FF2B5EF4-FFF2-40B4-BE49-F238E27FC236}">
                  <a16:creationId xmlns:a16="http://schemas.microsoft.com/office/drawing/2014/main" id="{D3AAC836-14EA-460E-8BE8-6381454E7F78}"/>
                </a:ext>
              </a:extLst>
            </p:cNvPr>
            <p:cNvGrpSpPr/>
            <p:nvPr/>
          </p:nvGrpSpPr>
          <p:grpSpPr>
            <a:xfrm>
              <a:off x="4948064" y="3476065"/>
              <a:ext cx="1828800" cy="861677"/>
              <a:chOff x="4948064" y="3734018"/>
              <a:chExt cx="1828800" cy="861677"/>
            </a:xfrm>
          </p:grpSpPr>
          <p:sp>
            <p:nvSpPr>
              <p:cNvPr id="26" name="TextBox 25">
                <a:extLst>
                  <a:ext uri="{FF2B5EF4-FFF2-40B4-BE49-F238E27FC236}">
                    <a16:creationId xmlns:a16="http://schemas.microsoft.com/office/drawing/2014/main" id="{E6CCF6EB-1514-C963-6609-8CAF3DC3B507}"/>
                  </a:ext>
                </a:extLst>
              </p:cNvPr>
              <p:cNvSpPr txBox="1"/>
              <p:nvPr/>
            </p:nvSpPr>
            <p:spPr>
              <a:xfrm>
                <a:off x="4948064" y="4095750"/>
                <a:ext cx="1828800" cy="499945"/>
              </a:xfrm>
              <a:prstGeom prst="rect">
                <a:avLst/>
              </a:prstGeom>
              <a:noFill/>
            </p:spPr>
            <p:txBody>
              <a:bodyPr wrap="square" rtlCol="0">
                <a:spAutoFit/>
              </a:bodyPr>
              <a:lstStyle/>
              <a:p>
                <a:pPr defTabSz="1219020">
                  <a:defRPr/>
                </a:pPr>
                <a:r>
                  <a:rPr lang="en-US" sz="933" dirty="0">
                    <a:solidFill>
                      <a:prstClr val="white"/>
                    </a:solidFill>
                    <a:latin typeface="Verdana"/>
                    <a:cs typeface="Arial" panose="020B0604020202020204" pitchFamily="34" charset="0"/>
                  </a:rPr>
                  <a:t>GS1 is made up of </a:t>
                </a:r>
                <a:br>
                  <a:rPr lang="en-US" sz="933" dirty="0">
                    <a:solidFill>
                      <a:prstClr val="white"/>
                    </a:solidFill>
                    <a:latin typeface="Verdana"/>
                    <a:cs typeface="Arial" panose="020B0604020202020204" pitchFamily="34" charset="0"/>
                  </a:rPr>
                </a:br>
                <a:r>
                  <a:rPr lang="en-US" sz="933" b="1" dirty="0">
                    <a:solidFill>
                      <a:srgbClr val="FF8200"/>
                    </a:solidFill>
                    <a:latin typeface="Verdana"/>
                    <a:cs typeface="Arial" panose="020B0604020202020204" pitchFamily="34" charset="0"/>
                  </a:rPr>
                  <a:t>120 member o</a:t>
                </a:r>
                <a:r>
                  <a:rPr lang="en-US" sz="933" b="1" dirty="0" err="1">
                    <a:solidFill>
                      <a:srgbClr val="FF8200"/>
                    </a:solidFill>
                    <a:latin typeface="Verdana"/>
                    <a:cs typeface="Arial" panose="020B0604020202020204" pitchFamily="34" charset="0"/>
                  </a:rPr>
                  <a:t>rganizations</a:t>
                </a:r>
                <a:r>
                  <a:rPr lang="en-US" sz="933" b="1" dirty="0">
                    <a:solidFill>
                      <a:srgbClr val="FF8200"/>
                    </a:solidFill>
                    <a:latin typeface="Verdana"/>
                    <a:cs typeface="Arial" panose="020B0604020202020204" pitchFamily="34" charset="0"/>
                  </a:rPr>
                  <a:t> </a:t>
                </a:r>
                <a:br>
                  <a:rPr lang="en-US" sz="933" b="1" dirty="0">
                    <a:solidFill>
                      <a:srgbClr val="FF8200"/>
                    </a:solidFill>
                    <a:latin typeface="Verdana"/>
                    <a:cs typeface="Arial" panose="020B0604020202020204" pitchFamily="34" charset="0"/>
                  </a:rPr>
                </a:br>
                <a:r>
                  <a:rPr lang="en-US" sz="933" dirty="0">
                    <a:solidFill>
                      <a:prstClr val="white"/>
                    </a:solidFill>
                    <a:latin typeface="Verdana"/>
                    <a:cs typeface="Arial" panose="020B0604020202020204" pitchFamily="34" charset="0"/>
                  </a:rPr>
                  <a:t>serving businesses around the world</a:t>
                </a:r>
              </a:p>
              <a:p>
                <a:pPr defTabSz="1219020">
                  <a:defRPr/>
                </a:pPr>
                <a:endParaRPr lang="en-US" sz="933" dirty="0">
                  <a:solidFill>
                    <a:prstClr val="white"/>
                  </a:solidFill>
                  <a:latin typeface="Verdana"/>
                  <a:cs typeface="Arial" panose="020B0604020202020204" pitchFamily="34" charset="0"/>
                </a:endParaRPr>
              </a:p>
            </p:txBody>
          </p:sp>
          <p:pic>
            <p:nvPicPr>
              <p:cNvPr id="27" name="Picture 26" descr="A white flag in a black circle&#10;&#10;AI-generated content may be incorrect.">
                <a:extLst>
                  <a:ext uri="{FF2B5EF4-FFF2-40B4-BE49-F238E27FC236}">
                    <a16:creationId xmlns:a16="http://schemas.microsoft.com/office/drawing/2014/main" id="{13E8A150-A92A-F0AA-35E3-F535104CD7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38835" y="3734018"/>
                <a:ext cx="330200" cy="330200"/>
              </a:xfrm>
              <a:prstGeom prst="rect">
                <a:avLst/>
              </a:prstGeom>
            </p:spPr>
          </p:pic>
        </p:grpSp>
        <p:grpSp>
          <p:nvGrpSpPr>
            <p:cNvPr id="17" name="Group 16">
              <a:extLst>
                <a:ext uri="{FF2B5EF4-FFF2-40B4-BE49-F238E27FC236}">
                  <a16:creationId xmlns:a16="http://schemas.microsoft.com/office/drawing/2014/main" id="{FB9E1F01-E925-F0EF-84F1-6B8B94E865B2}"/>
                </a:ext>
              </a:extLst>
            </p:cNvPr>
            <p:cNvGrpSpPr/>
            <p:nvPr/>
          </p:nvGrpSpPr>
          <p:grpSpPr>
            <a:xfrm>
              <a:off x="6942422" y="331340"/>
              <a:ext cx="1447801" cy="739902"/>
              <a:chOff x="7247219" y="331340"/>
              <a:chExt cx="1447801" cy="739902"/>
            </a:xfrm>
          </p:grpSpPr>
          <p:sp>
            <p:nvSpPr>
              <p:cNvPr id="24" name="TextBox 23">
                <a:extLst>
                  <a:ext uri="{FF2B5EF4-FFF2-40B4-BE49-F238E27FC236}">
                    <a16:creationId xmlns:a16="http://schemas.microsoft.com/office/drawing/2014/main" id="{889A68BF-A182-5A19-2CA5-55B56C66EF5C}"/>
                  </a:ext>
                </a:extLst>
              </p:cNvPr>
              <p:cNvSpPr txBox="1"/>
              <p:nvPr/>
            </p:nvSpPr>
            <p:spPr>
              <a:xfrm>
                <a:off x="7247219" y="678971"/>
                <a:ext cx="1447801" cy="392271"/>
              </a:xfrm>
              <a:prstGeom prst="rect">
                <a:avLst/>
              </a:prstGeom>
              <a:noFill/>
            </p:spPr>
            <p:txBody>
              <a:bodyPr wrap="square" rtlCol="0">
                <a:spAutoFit/>
              </a:bodyPr>
              <a:lstStyle/>
              <a:p>
                <a:pPr defTabSz="1219020">
                  <a:defRPr/>
                </a:pPr>
                <a:r>
                  <a:rPr lang="en-US" sz="933">
                    <a:solidFill>
                      <a:prstClr val="white"/>
                    </a:solidFill>
                    <a:latin typeface="Verdana"/>
                    <a:cs typeface="Arial" panose="020B0604020202020204" pitchFamily="34" charset="0"/>
                  </a:rPr>
                  <a:t>GS1 US</a:t>
                </a:r>
                <a:r>
                  <a:rPr lang="en-US" sz="933" baseline="30000">
                    <a:solidFill>
                      <a:prstClr val="white"/>
                    </a:solidFill>
                    <a:latin typeface="Verdana"/>
                    <a:cs typeface="Arial" panose="020B0604020202020204" pitchFamily="34" charset="0"/>
                  </a:rPr>
                  <a:t>®</a:t>
                </a:r>
                <a:r>
                  <a:rPr lang="en-US" sz="933">
                    <a:solidFill>
                      <a:prstClr val="white"/>
                    </a:solidFill>
                    <a:latin typeface="Verdana"/>
                    <a:cs typeface="Arial" panose="020B0604020202020204" pitchFamily="34" charset="0"/>
                  </a:rPr>
                  <a:t> serves more than </a:t>
                </a:r>
                <a:br>
                  <a:rPr lang="en-US" sz="933">
                    <a:solidFill>
                      <a:prstClr val="white"/>
                    </a:solidFill>
                    <a:latin typeface="Verdana"/>
                    <a:cs typeface="Arial" panose="020B0604020202020204" pitchFamily="34" charset="0"/>
                  </a:rPr>
                </a:br>
                <a:r>
                  <a:rPr lang="en-US" sz="933" b="1">
                    <a:solidFill>
                      <a:srgbClr val="FF8200"/>
                    </a:solidFill>
                    <a:latin typeface="Verdana"/>
                    <a:cs typeface="Arial" panose="020B0604020202020204" pitchFamily="34" charset="0"/>
                  </a:rPr>
                  <a:t>300,000 businesses </a:t>
                </a:r>
                <a:br>
                  <a:rPr lang="en-US" sz="933" b="1">
                    <a:solidFill>
                      <a:srgbClr val="FF8200"/>
                    </a:solidFill>
                    <a:latin typeface="Verdana"/>
                    <a:cs typeface="Arial" panose="020B0604020202020204" pitchFamily="34" charset="0"/>
                  </a:rPr>
                </a:br>
                <a:r>
                  <a:rPr lang="en-US" sz="933">
                    <a:solidFill>
                      <a:prstClr val="white"/>
                    </a:solidFill>
                    <a:latin typeface="Verdana"/>
                    <a:cs typeface="Arial" panose="020B0604020202020204" pitchFamily="34" charset="0"/>
                  </a:rPr>
                  <a:t>in the United States</a:t>
                </a:r>
              </a:p>
            </p:txBody>
          </p:sp>
          <p:pic>
            <p:nvPicPr>
              <p:cNvPr id="25" name="Picture 24" descr="A white line drawing of people&#10;&#10;AI-generated content may be incorrect.">
                <a:extLst>
                  <a:ext uri="{FF2B5EF4-FFF2-40B4-BE49-F238E27FC236}">
                    <a16:creationId xmlns:a16="http://schemas.microsoft.com/office/drawing/2014/main" id="{C3B69BFD-71AA-9BF4-8749-4B6FC500C7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07475" y="331340"/>
                <a:ext cx="596900" cy="304800"/>
              </a:xfrm>
              <a:prstGeom prst="rect">
                <a:avLst/>
              </a:prstGeom>
            </p:spPr>
          </p:pic>
        </p:grpSp>
        <p:grpSp>
          <p:nvGrpSpPr>
            <p:cNvPr id="18" name="Group 17">
              <a:extLst>
                <a:ext uri="{FF2B5EF4-FFF2-40B4-BE49-F238E27FC236}">
                  <a16:creationId xmlns:a16="http://schemas.microsoft.com/office/drawing/2014/main" id="{3CA49E39-009E-21F6-7CA6-8A5A1960D999}"/>
                </a:ext>
              </a:extLst>
            </p:cNvPr>
            <p:cNvGrpSpPr/>
            <p:nvPr/>
          </p:nvGrpSpPr>
          <p:grpSpPr>
            <a:xfrm>
              <a:off x="6942422" y="1328920"/>
              <a:ext cx="1752598" cy="845915"/>
              <a:chOff x="7247219" y="1458727"/>
              <a:chExt cx="1752598" cy="845915"/>
            </a:xfrm>
          </p:grpSpPr>
          <p:sp>
            <p:nvSpPr>
              <p:cNvPr id="22" name="TextBox 21">
                <a:extLst>
                  <a:ext uri="{FF2B5EF4-FFF2-40B4-BE49-F238E27FC236}">
                    <a16:creationId xmlns:a16="http://schemas.microsoft.com/office/drawing/2014/main" id="{228F1B14-D78D-06C8-B91C-CC96F082DA9A}"/>
                  </a:ext>
                </a:extLst>
              </p:cNvPr>
              <p:cNvSpPr txBox="1"/>
              <p:nvPr/>
            </p:nvSpPr>
            <p:spPr>
              <a:xfrm>
                <a:off x="7247219" y="1804697"/>
                <a:ext cx="1752598" cy="499945"/>
              </a:xfrm>
              <a:prstGeom prst="rect">
                <a:avLst/>
              </a:prstGeom>
              <a:noFill/>
            </p:spPr>
            <p:txBody>
              <a:bodyPr wrap="square" rtlCol="0">
                <a:spAutoFit/>
              </a:bodyPr>
              <a:lstStyle/>
              <a:p>
                <a:pPr defTabSz="1219020">
                  <a:defRPr/>
                </a:pPr>
                <a:r>
                  <a:rPr lang="en-US" sz="933">
                    <a:solidFill>
                      <a:prstClr val="white"/>
                    </a:solidFill>
                    <a:latin typeface="Verdana"/>
                    <a:cs typeface="Arial" panose="020B0604020202020204" pitchFamily="34" charset="0"/>
                  </a:rPr>
                  <a:t>GS1 US serves over </a:t>
                </a:r>
                <a:br>
                  <a:rPr lang="en-US" sz="933">
                    <a:solidFill>
                      <a:prstClr val="white"/>
                    </a:solidFill>
                    <a:latin typeface="Verdana"/>
                    <a:cs typeface="Arial" panose="020B0604020202020204" pitchFamily="34" charset="0"/>
                  </a:rPr>
                </a:br>
                <a:r>
                  <a:rPr lang="en-US" sz="933" b="1">
                    <a:solidFill>
                      <a:srgbClr val="FF8200"/>
                    </a:solidFill>
                    <a:latin typeface="Verdana"/>
                    <a:cs typeface="Arial" panose="020B0604020202020204" pitchFamily="34" charset="0"/>
                  </a:rPr>
                  <a:t>25 industries, </a:t>
                </a:r>
                <a:r>
                  <a:rPr lang="en-US" sz="933">
                    <a:solidFill>
                      <a:prstClr val="white"/>
                    </a:solidFill>
                    <a:latin typeface="Verdana"/>
                    <a:cs typeface="Arial" panose="020B0604020202020204" pitchFamily="34" charset="0"/>
                  </a:rPr>
                  <a:t>including retail grocery, foodservice, healthcare, and apparel/general merchandise</a:t>
                </a:r>
              </a:p>
            </p:txBody>
          </p:sp>
          <p:pic>
            <p:nvPicPr>
              <p:cNvPr id="23" name="Picture 22" descr="A white outline of a fruit&#10;&#10;AI-generated content may be incorrect.">
                <a:extLst>
                  <a:ext uri="{FF2B5EF4-FFF2-40B4-BE49-F238E27FC236}">
                    <a16:creationId xmlns:a16="http://schemas.microsoft.com/office/drawing/2014/main" id="{8A991851-7847-D0FC-F1D0-58B0E911F5D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51950" y="1458727"/>
                <a:ext cx="1244600" cy="304800"/>
              </a:xfrm>
              <a:prstGeom prst="rect">
                <a:avLst/>
              </a:prstGeom>
            </p:spPr>
          </p:pic>
        </p:grpSp>
        <p:grpSp>
          <p:nvGrpSpPr>
            <p:cNvPr id="19" name="Group 18">
              <a:extLst>
                <a:ext uri="{FF2B5EF4-FFF2-40B4-BE49-F238E27FC236}">
                  <a16:creationId xmlns:a16="http://schemas.microsoft.com/office/drawing/2014/main" id="{0F32BA44-9CA4-8624-0FFD-20FAB7E0C582}"/>
                </a:ext>
              </a:extLst>
            </p:cNvPr>
            <p:cNvGrpSpPr/>
            <p:nvPr/>
          </p:nvGrpSpPr>
          <p:grpSpPr>
            <a:xfrm>
              <a:off x="6942421" y="2409187"/>
              <a:ext cx="1881127" cy="1928555"/>
              <a:chOff x="7247218" y="2563867"/>
              <a:chExt cx="1881127" cy="1928555"/>
            </a:xfrm>
          </p:grpSpPr>
          <p:sp>
            <p:nvSpPr>
              <p:cNvPr id="20" name="TextBox 19">
                <a:extLst>
                  <a:ext uri="{FF2B5EF4-FFF2-40B4-BE49-F238E27FC236}">
                    <a16:creationId xmlns:a16="http://schemas.microsoft.com/office/drawing/2014/main" id="{48001042-47EF-8C49-4B87-C6B40F301673}"/>
                  </a:ext>
                </a:extLst>
              </p:cNvPr>
              <p:cNvSpPr txBox="1"/>
              <p:nvPr/>
            </p:nvSpPr>
            <p:spPr>
              <a:xfrm>
                <a:off x="7247219" y="2960205"/>
                <a:ext cx="1752598" cy="499945"/>
              </a:xfrm>
              <a:prstGeom prst="rect">
                <a:avLst/>
              </a:prstGeom>
              <a:noFill/>
            </p:spPr>
            <p:txBody>
              <a:bodyPr wrap="square" rtlCol="0">
                <a:spAutoFit/>
              </a:bodyPr>
              <a:lstStyle/>
              <a:p>
                <a:pPr defTabSz="1219020">
                  <a:defRPr/>
                </a:pPr>
                <a:r>
                  <a:rPr lang="en-US" sz="933">
                    <a:solidFill>
                      <a:prstClr val="white"/>
                    </a:solidFill>
                    <a:latin typeface="Verdana"/>
                    <a:cs typeface="Arial" panose="020B0604020202020204" pitchFamily="34" charset="0"/>
                  </a:rPr>
                  <a:t>Over </a:t>
                </a:r>
                <a:r>
                  <a:rPr lang="en-US" sz="933" b="1">
                    <a:solidFill>
                      <a:srgbClr val="FF8200"/>
                    </a:solidFill>
                    <a:latin typeface="Verdana"/>
                    <a:cs typeface="Arial" panose="020B0604020202020204" pitchFamily="34" charset="0"/>
                  </a:rPr>
                  <a:t>58 million </a:t>
                </a:r>
                <a:r>
                  <a:rPr lang="en-US" sz="933">
                    <a:solidFill>
                      <a:prstClr val="white"/>
                    </a:solidFill>
                    <a:latin typeface="Verdana"/>
                    <a:cs typeface="Arial" panose="020B0604020202020204" pitchFamily="34" charset="0"/>
                  </a:rPr>
                  <a:t>products are assigned Global Trade Item Numbers (GTINs) in the GS1 US Data Hub | View/Use tool</a:t>
                </a:r>
              </a:p>
            </p:txBody>
          </p:sp>
          <p:pic>
            <p:nvPicPr>
              <p:cNvPr id="21" name="Picture 20" descr="A white line on a black background&#10;&#10;AI-generated content may be incorrect.">
                <a:extLst>
                  <a:ext uri="{FF2B5EF4-FFF2-40B4-BE49-F238E27FC236}">
                    <a16:creationId xmlns:a16="http://schemas.microsoft.com/office/drawing/2014/main" id="{C4D25AEE-C925-3C7D-3D2D-31BC153C988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51950" y="2563867"/>
                <a:ext cx="254000" cy="381000"/>
              </a:xfrm>
              <a:prstGeom prst="rect">
                <a:avLst/>
              </a:prstGeom>
            </p:spPr>
          </p:pic>
          <p:sp>
            <p:nvSpPr>
              <p:cNvPr id="2" name="TextBox 1">
                <a:extLst>
                  <a:ext uri="{FF2B5EF4-FFF2-40B4-BE49-F238E27FC236}">
                    <a16:creationId xmlns:a16="http://schemas.microsoft.com/office/drawing/2014/main" id="{F91496A8-087E-C0EB-5FFD-59248BB60804}"/>
                  </a:ext>
                </a:extLst>
              </p:cNvPr>
              <p:cNvSpPr txBox="1"/>
              <p:nvPr/>
            </p:nvSpPr>
            <p:spPr>
              <a:xfrm>
                <a:off x="7247218" y="3992477"/>
                <a:ext cx="1881127" cy="499945"/>
              </a:xfrm>
              <a:prstGeom prst="rect">
                <a:avLst/>
              </a:prstGeom>
              <a:noFill/>
            </p:spPr>
            <p:txBody>
              <a:bodyPr wrap="square" rtlCol="0">
                <a:spAutoFit/>
              </a:bodyPr>
              <a:lstStyle/>
              <a:p>
                <a:pPr defTabSz="1219020">
                  <a:defRPr/>
                </a:pPr>
                <a:r>
                  <a:rPr lang="en-US" sz="933">
                    <a:solidFill>
                      <a:prstClr val="white"/>
                    </a:solidFill>
                    <a:latin typeface="Verdana"/>
                    <a:cs typeface="Arial" panose="020B0604020202020204" pitchFamily="34" charset="0"/>
                  </a:rPr>
                  <a:t>More than </a:t>
                </a:r>
                <a:r>
                  <a:rPr lang="en-US" sz="933" b="1">
                    <a:solidFill>
                      <a:srgbClr val="FF8200"/>
                    </a:solidFill>
                    <a:latin typeface="Verdana"/>
                    <a:cs typeface="Arial" panose="020B0604020202020204" pitchFamily="34" charset="0"/>
                  </a:rPr>
                  <a:t>600M products </a:t>
                </a:r>
                <a:r>
                  <a:rPr lang="en-US" sz="933">
                    <a:solidFill>
                      <a:prstClr val="white"/>
                    </a:solidFill>
                    <a:latin typeface="Verdana"/>
                    <a:cs typeface="Arial" panose="020B0604020202020204" pitchFamily="34" charset="0"/>
                  </a:rPr>
                  <a:t>are in the Global Registry Platform (GRP), and over </a:t>
                </a:r>
                <a:r>
                  <a:rPr lang="en-US" sz="933" b="1">
                    <a:solidFill>
                      <a:srgbClr val="FF8200"/>
                    </a:solidFill>
                    <a:latin typeface="Verdana"/>
                    <a:cs typeface="Arial" panose="020B0604020202020204" pitchFamily="34" charset="0"/>
                  </a:rPr>
                  <a:t>150k products</a:t>
                </a:r>
                <a:r>
                  <a:rPr lang="en-US" sz="933" b="1">
                    <a:solidFill>
                      <a:srgbClr val="F26334"/>
                    </a:solidFill>
                    <a:latin typeface="Verdana"/>
                    <a:cs typeface="Arial" panose="020B0604020202020204" pitchFamily="34" charset="0"/>
                  </a:rPr>
                  <a:t> </a:t>
                </a:r>
                <a:r>
                  <a:rPr lang="en-US" sz="933">
                    <a:solidFill>
                      <a:prstClr val="white"/>
                    </a:solidFill>
                    <a:latin typeface="Verdana"/>
                    <a:cs typeface="Arial" panose="020B0604020202020204" pitchFamily="34" charset="0"/>
                  </a:rPr>
                  <a:t>are created and listed each week in the U.S.</a:t>
                </a:r>
              </a:p>
            </p:txBody>
          </p:sp>
          <p:pic>
            <p:nvPicPr>
              <p:cNvPr id="3" name="Picture 2">
                <a:extLst>
                  <a:ext uri="{FF2B5EF4-FFF2-40B4-BE49-F238E27FC236}">
                    <a16:creationId xmlns:a16="http://schemas.microsoft.com/office/drawing/2014/main" id="{8907C7C9-462D-C6CE-FBB5-BF8A2FE68380}"/>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7290479" y="3684663"/>
                <a:ext cx="376941" cy="376941"/>
              </a:xfrm>
              <a:prstGeom prst="rect">
                <a:avLst/>
              </a:prstGeom>
            </p:spPr>
          </p:pic>
        </p:grpSp>
      </p:grpSp>
      <p:pic>
        <p:nvPicPr>
          <p:cNvPr id="4" name="Picture 3">
            <a:extLst>
              <a:ext uri="{FF2B5EF4-FFF2-40B4-BE49-F238E27FC236}">
                <a16:creationId xmlns:a16="http://schemas.microsoft.com/office/drawing/2014/main" id="{4A52461B-52E7-9EFB-6C56-F21145436D6E}"/>
              </a:ext>
            </a:extLst>
          </p:cNvPr>
          <p:cNvPicPr>
            <a:picLocks noChangeAspect="1"/>
          </p:cNvPicPr>
          <p:nvPr/>
        </p:nvPicPr>
        <p:blipFill>
          <a:blip r:embed="rId11"/>
          <a:srcRect r="52907"/>
          <a:stretch/>
        </p:blipFill>
        <p:spPr>
          <a:xfrm>
            <a:off x="1" y="673267"/>
            <a:ext cx="5137212" cy="5424007"/>
          </a:xfrm>
          <a:prstGeom prst="rect">
            <a:avLst/>
          </a:prstGeom>
        </p:spPr>
      </p:pic>
      <p:sp>
        <p:nvSpPr>
          <p:cNvPr id="5" name="TextBox 4">
            <a:extLst>
              <a:ext uri="{FF2B5EF4-FFF2-40B4-BE49-F238E27FC236}">
                <a16:creationId xmlns:a16="http://schemas.microsoft.com/office/drawing/2014/main" id="{A2D9AE7A-D37F-BFA5-633E-796502D63786}"/>
              </a:ext>
            </a:extLst>
          </p:cNvPr>
          <p:cNvSpPr txBox="1"/>
          <p:nvPr/>
        </p:nvSpPr>
        <p:spPr>
          <a:xfrm>
            <a:off x="383249" y="379623"/>
            <a:ext cx="6053913" cy="584775"/>
          </a:xfrm>
          <a:prstGeom prst="rect">
            <a:avLst/>
          </a:prstGeom>
          <a:noFill/>
        </p:spPr>
        <p:txBody>
          <a:bodyPr wrap="square" rtlCol="0">
            <a:spAutoFit/>
          </a:bodyPr>
          <a:lstStyle/>
          <a:p>
            <a:pPr defTabSz="1219050"/>
            <a:r>
              <a:rPr lang="en-US" sz="3200" dirty="0">
                <a:solidFill>
                  <a:prstClr val="white"/>
                </a:solidFill>
                <a:latin typeface="Verdana"/>
              </a:rPr>
              <a:t>Who is GS1 &amp; GS1 US? </a:t>
            </a:r>
          </a:p>
        </p:txBody>
      </p:sp>
    </p:spTree>
    <p:extLst>
      <p:ext uri="{BB962C8B-B14F-4D97-AF65-F5344CB8AC3E}">
        <p14:creationId xmlns:p14="http://schemas.microsoft.com/office/powerpoint/2010/main" val="517181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ACDDE-9D3A-A14A-8A24-92E220F0277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C15270-C6A1-ED3D-F757-7D1D2E71B646}"/>
              </a:ext>
            </a:extLst>
          </p:cNvPr>
          <p:cNvSpPr>
            <a:spLocks noGrp="1"/>
          </p:cNvSpPr>
          <p:nvPr>
            <p:ph type="title"/>
          </p:nvPr>
        </p:nvSpPr>
        <p:spPr/>
        <p:txBody>
          <a:bodyPr/>
          <a:lstStyle/>
          <a:p>
            <a:r>
              <a:rPr lang="en-US"/>
              <a:t>GS1 US Board of Governors</a:t>
            </a:r>
          </a:p>
        </p:txBody>
      </p:sp>
      <p:sp>
        <p:nvSpPr>
          <p:cNvPr id="4" name="Slide Number Placeholder 3">
            <a:extLst>
              <a:ext uri="{FF2B5EF4-FFF2-40B4-BE49-F238E27FC236}">
                <a16:creationId xmlns:a16="http://schemas.microsoft.com/office/drawing/2014/main" id="{E1C5EEB6-B735-69A0-47B7-5EAB2726341F}"/>
              </a:ext>
            </a:extLst>
          </p:cNvPr>
          <p:cNvSpPr>
            <a:spLocks noGrp="1"/>
          </p:cNvSpPr>
          <p:nvPr>
            <p:ph type="sldNum" sz="quarter" idx="12"/>
          </p:nvPr>
        </p:nvSpPr>
        <p:spPr/>
        <p:txBody>
          <a:bodyPr/>
          <a:lstStyle/>
          <a:p>
            <a:pPr defTabSz="1218990" fontAlgn="base">
              <a:spcAft>
                <a:spcPct val="0"/>
              </a:spcAft>
              <a:defRPr/>
            </a:pPr>
            <a:fld id="{4472AB7F-E8D0-4874-A9B8-335B68DC5F05}" type="slidenum">
              <a:rPr lang="en-US"/>
              <a:pPr defTabSz="1218990" fontAlgn="base">
                <a:spcAft>
                  <a:spcPct val="0"/>
                </a:spcAft>
                <a:defRPr/>
              </a:pPr>
              <a:t>15</a:t>
            </a:fld>
            <a:endParaRPr lang="en-US"/>
          </a:p>
        </p:txBody>
      </p:sp>
      <p:sp>
        <p:nvSpPr>
          <p:cNvPr id="152" name="Content Placeholder 3">
            <a:extLst>
              <a:ext uri="{FF2B5EF4-FFF2-40B4-BE49-F238E27FC236}">
                <a16:creationId xmlns:a16="http://schemas.microsoft.com/office/drawing/2014/main" id="{DCA90FF1-6325-641E-0E04-8EBF07C3C5F0}"/>
              </a:ext>
            </a:extLst>
          </p:cNvPr>
          <p:cNvSpPr txBox="1">
            <a:spLocks/>
          </p:cNvSpPr>
          <p:nvPr/>
        </p:nvSpPr>
        <p:spPr>
          <a:xfrm>
            <a:off x="599837" y="1346651"/>
            <a:ext cx="10988727" cy="330133"/>
          </a:xfrm>
          <a:prstGeom prst="rect">
            <a:avLst/>
          </a:prstGeom>
        </p:spPr>
        <p:txBody>
          <a:bodyPr lIns="0" anchor="ct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495">
              <a:spcBef>
                <a:spcPts val="533"/>
              </a:spcBef>
              <a:buClr>
                <a:srgbClr val="F26334"/>
              </a:buClr>
              <a:buNone/>
              <a:defRPr/>
            </a:pPr>
            <a:r>
              <a:rPr lang="en-US" sz="1600" b="1">
                <a:solidFill>
                  <a:srgbClr val="F26334"/>
                </a:solidFill>
              </a:rPr>
              <a:t>Leadership Committed to Standards</a:t>
            </a:r>
          </a:p>
        </p:txBody>
      </p:sp>
      <p:sp>
        <p:nvSpPr>
          <p:cNvPr id="156" name="TextBox 155">
            <a:extLst>
              <a:ext uri="{FF2B5EF4-FFF2-40B4-BE49-F238E27FC236}">
                <a16:creationId xmlns:a16="http://schemas.microsoft.com/office/drawing/2014/main" id="{209E4353-770D-0E72-40B6-B556F3474E27}"/>
              </a:ext>
            </a:extLst>
          </p:cNvPr>
          <p:cNvSpPr txBox="1"/>
          <p:nvPr/>
        </p:nvSpPr>
        <p:spPr>
          <a:xfrm>
            <a:off x="616363" y="2799747"/>
            <a:ext cx="2663092" cy="184666"/>
          </a:xfrm>
          <a:prstGeom prst="rect">
            <a:avLst/>
          </a:prstGeom>
          <a:noFill/>
        </p:spPr>
        <p:txBody>
          <a:bodyPr wrap="square" lIns="0" tIns="0" rIns="0" bIns="0" rtlCol="0">
            <a:spAutoFit/>
          </a:bodyPr>
          <a:lstStyle/>
          <a:p>
            <a:pPr defTabSz="1218990">
              <a:defRPr/>
            </a:pPr>
            <a:r>
              <a:rPr lang="en-US" sz="1200" b="1">
                <a:solidFill>
                  <a:srgbClr val="F26334"/>
                </a:solidFill>
                <a:latin typeface="Verdana"/>
              </a:rPr>
              <a:t>Governors</a:t>
            </a:r>
            <a:endParaRPr lang="en-US" sz="200" b="1">
              <a:solidFill>
                <a:srgbClr val="F26334"/>
              </a:solidFill>
              <a:latin typeface="Verdana"/>
            </a:endParaRPr>
          </a:p>
        </p:txBody>
      </p:sp>
      <p:sp>
        <p:nvSpPr>
          <p:cNvPr id="172" name="TextBox 171">
            <a:extLst>
              <a:ext uri="{FF2B5EF4-FFF2-40B4-BE49-F238E27FC236}">
                <a16:creationId xmlns:a16="http://schemas.microsoft.com/office/drawing/2014/main" id="{17C50D5B-30F9-7263-50C2-8B53668607C9}"/>
              </a:ext>
            </a:extLst>
          </p:cNvPr>
          <p:cNvSpPr txBox="1"/>
          <p:nvPr/>
        </p:nvSpPr>
        <p:spPr>
          <a:xfrm>
            <a:off x="7055307" y="3138470"/>
            <a:ext cx="1231288" cy="225767"/>
          </a:xfrm>
          <a:prstGeom prst="rect">
            <a:avLst/>
          </a:prstGeom>
          <a:noFill/>
        </p:spPr>
        <p:txBody>
          <a:bodyPr wrap="square" lIns="0" tIns="0" rIns="0" bIns="0" rtlCol="0">
            <a:spAutoFit/>
          </a:bodyPr>
          <a:lstStyle/>
          <a:p>
            <a:pPr defTabSz="1218990">
              <a:defRPr/>
            </a:pPr>
            <a:r>
              <a:rPr lang="en-US" sz="800" b="1">
                <a:solidFill>
                  <a:srgbClr val="002C6C"/>
                </a:solidFill>
                <a:latin typeface="Verdana"/>
              </a:rPr>
              <a:t>Dave DeLaus</a:t>
            </a:r>
          </a:p>
          <a:p>
            <a:pPr defTabSz="1218990">
              <a:defRPr/>
            </a:pPr>
            <a:r>
              <a:rPr lang="en-US" sz="667">
                <a:solidFill>
                  <a:srgbClr val="002C6C"/>
                </a:solidFill>
                <a:latin typeface="Verdana"/>
              </a:rPr>
              <a:t>Senior Vice President &amp; CIO </a:t>
            </a:r>
          </a:p>
        </p:txBody>
      </p:sp>
      <p:sp>
        <p:nvSpPr>
          <p:cNvPr id="162" name="TextBox 161">
            <a:extLst>
              <a:ext uri="{FF2B5EF4-FFF2-40B4-BE49-F238E27FC236}">
                <a16:creationId xmlns:a16="http://schemas.microsoft.com/office/drawing/2014/main" id="{6C893E91-BEB8-3F3E-C8A8-7F99C08594A8}"/>
              </a:ext>
            </a:extLst>
          </p:cNvPr>
          <p:cNvSpPr txBox="1"/>
          <p:nvPr/>
        </p:nvSpPr>
        <p:spPr>
          <a:xfrm>
            <a:off x="2137231" y="5165216"/>
            <a:ext cx="1434495" cy="328423"/>
          </a:xfrm>
          <a:prstGeom prst="rect">
            <a:avLst/>
          </a:prstGeom>
          <a:noFill/>
        </p:spPr>
        <p:txBody>
          <a:bodyPr wrap="square" lIns="0" tIns="0" rIns="0" bIns="0" rtlCol="0">
            <a:spAutoFit/>
          </a:bodyPr>
          <a:lstStyle/>
          <a:p>
            <a:pPr defTabSz="1218990">
              <a:defRPr/>
            </a:pPr>
            <a:r>
              <a:rPr lang="pt-BR" sz="800" b="1">
                <a:solidFill>
                  <a:srgbClr val="002C6C"/>
                </a:solidFill>
                <a:latin typeface="Verdana"/>
              </a:rPr>
              <a:t>John Phillips</a:t>
            </a:r>
          </a:p>
          <a:p>
            <a:pPr defTabSz="1218990">
              <a:defRPr/>
            </a:pPr>
            <a:r>
              <a:rPr lang="en-US" sz="667">
                <a:solidFill>
                  <a:srgbClr val="002C6C"/>
                </a:solidFill>
                <a:latin typeface="Verdana"/>
              </a:rPr>
              <a:t>Senior Vice President, </a:t>
            </a:r>
            <a:r>
              <a:rPr lang="pt-BR" sz="667" err="1">
                <a:solidFill>
                  <a:srgbClr val="002C6C"/>
                </a:solidFill>
                <a:latin typeface="Verdana"/>
              </a:rPr>
              <a:t>Customer</a:t>
            </a:r>
            <a:r>
              <a:rPr lang="pt-BR" sz="667">
                <a:solidFill>
                  <a:srgbClr val="002C6C"/>
                </a:solidFill>
                <a:latin typeface="Verdana"/>
              </a:rPr>
              <a:t> </a:t>
            </a:r>
            <a:r>
              <a:rPr lang="pt-BR" sz="667" err="1">
                <a:solidFill>
                  <a:srgbClr val="002C6C"/>
                </a:solidFill>
                <a:latin typeface="Verdana"/>
              </a:rPr>
              <a:t>Supply</a:t>
            </a:r>
            <a:r>
              <a:rPr lang="pt-BR" sz="667">
                <a:solidFill>
                  <a:srgbClr val="002C6C"/>
                </a:solidFill>
                <a:latin typeface="Verdana"/>
              </a:rPr>
              <a:t> Chain &amp; Go-</a:t>
            </a:r>
            <a:r>
              <a:rPr lang="pt-BR" sz="667" err="1">
                <a:solidFill>
                  <a:srgbClr val="002C6C"/>
                </a:solidFill>
                <a:latin typeface="Verdana"/>
              </a:rPr>
              <a:t>To</a:t>
            </a:r>
            <a:r>
              <a:rPr lang="pt-BR" sz="667">
                <a:solidFill>
                  <a:srgbClr val="002C6C"/>
                </a:solidFill>
                <a:latin typeface="Verdana"/>
              </a:rPr>
              <a:t>-Market</a:t>
            </a:r>
            <a:endParaRPr lang="pt-BR" sz="800" b="1">
              <a:solidFill>
                <a:srgbClr val="002C6C"/>
              </a:solidFill>
              <a:latin typeface="Verdana"/>
            </a:endParaRPr>
          </a:p>
        </p:txBody>
      </p:sp>
      <p:sp>
        <p:nvSpPr>
          <p:cNvPr id="183" name="TextBox 182">
            <a:extLst>
              <a:ext uri="{FF2B5EF4-FFF2-40B4-BE49-F238E27FC236}">
                <a16:creationId xmlns:a16="http://schemas.microsoft.com/office/drawing/2014/main" id="{E59CCA9A-603E-818B-A6CB-5ECA779EC2CB}"/>
              </a:ext>
            </a:extLst>
          </p:cNvPr>
          <p:cNvSpPr txBox="1"/>
          <p:nvPr/>
        </p:nvSpPr>
        <p:spPr>
          <a:xfrm>
            <a:off x="8528528" y="5165217"/>
            <a:ext cx="1250925" cy="225767"/>
          </a:xfrm>
          <a:prstGeom prst="rect">
            <a:avLst/>
          </a:prstGeom>
          <a:noFill/>
        </p:spPr>
        <p:txBody>
          <a:bodyPr wrap="square" lIns="0" tIns="0" rIns="0" bIns="0" rtlCol="0">
            <a:spAutoFit/>
          </a:bodyPr>
          <a:lstStyle/>
          <a:p>
            <a:pPr defTabSz="1218990">
              <a:defRPr/>
            </a:pPr>
            <a:r>
              <a:rPr lang="en-US" sz="800" b="1">
                <a:solidFill>
                  <a:srgbClr val="002C6C"/>
                </a:solidFill>
                <a:latin typeface="Verdana"/>
              </a:rPr>
              <a:t>Dick Tracy</a:t>
            </a:r>
          </a:p>
          <a:p>
            <a:pPr defTabSz="1218990">
              <a:defRPr/>
            </a:pPr>
            <a:r>
              <a:rPr lang="en-US" sz="667">
                <a:solidFill>
                  <a:srgbClr val="002C6C"/>
                </a:solidFill>
                <a:latin typeface="Verdana"/>
              </a:rPr>
              <a:t>Chief Executive Officer </a:t>
            </a:r>
          </a:p>
        </p:txBody>
      </p:sp>
      <p:grpSp>
        <p:nvGrpSpPr>
          <p:cNvPr id="18" name="Group 17">
            <a:extLst>
              <a:ext uri="{FF2B5EF4-FFF2-40B4-BE49-F238E27FC236}">
                <a16:creationId xmlns:a16="http://schemas.microsoft.com/office/drawing/2014/main" id="{2C06199A-1BAF-5A05-6358-34F94EA57879}"/>
              </a:ext>
            </a:extLst>
          </p:cNvPr>
          <p:cNvGrpSpPr/>
          <p:nvPr/>
        </p:nvGrpSpPr>
        <p:grpSpPr>
          <a:xfrm>
            <a:off x="608359" y="3022600"/>
            <a:ext cx="11022423" cy="2032000"/>
            <a:chOff x="456269" y="2266950"/>
            <a:chExt cx="8020288" cy="1524000"/>
          </a:xfrm>
        </p:grpSpPr>
        <p:cxnSp>
          <p:nvCxnSpPr>
            <p:cNvPr id="163" name="Straight Connector 162">
              <a:extLst>
                <a:ext uri="{FF2B5EF4-FFF2-40B4-BE49-F238E27FC236}">
                  <a16:creationId xmlns:a16="http://schemas.microsoft.com/office/drawing/2014/main" id="{9F44C36B-213D-52CC-DEC1-40E524646F60}"/>
                </a:ext>
              </a:extLst>
            </p:cNvPr>
            <p:cNvCxnSpPr>
              <a:cxnSpLocks/>
            </p:cNvCxnSpPr>
            <p:nvPr/>
          </p:nvCxnSpPr>
          <p:spPr>
            <a:xfrm>
              <a:off x="456269" y="3028950"/>
              <a:ext cx="7991216" cy="0"/>
            </a:xfrm>
            <a:prstGeom prst="line">
              <a:avLst/>
            </a:prstGeom>
            <a:ln w="6350">
              <a:solidFill>
                <a:srgbClr val="B1B3B3"/>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058C6D14-9251-B166-63B1-BCF727A0510D}"/>
                </a:ext>
              </a:extLst>
            </p:cNvPr>
            <p:cNvCxnSpPr>
              <a:cxnSpLocks/>
            </p:cNvCxnSpPr>
            <p:nvPr/>
          </p:nvCxnSpPr>
          <p:spPr>
            <a:xfrm>
              <a:off x="456269" y="3790950"/>
              <a:ext cx="7991216" cy="0"/>
            </a:xfrm>
            <a:prstGeom prst="line">
              <a:avLst/>
            </a:prstGeom>
            <a:ln w="6350">
              <a:solidFill>
                <a:srgbClr val="B1B3B3"/>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a:extLst>
                <a:ext uri="{FF2B5EF4-FFF2-40B4-BE49-F238E27FC236}">
                  <a16:creationId xmlns:a16="http://schemas.microsoft.com/office/drawing/2014/main" id="{DC7736B6-EA01-0719-8857-0EF4E930D8CB}"/>
                </a:ext>
              </a:extLst>
            </p:cNvPr>
            <p:cNvCxnSpPr>
              <a:cxnSpLocks/>
            </p:cNvCxnSpPr>
            <p:nvPr/>
          </p:nvCxnSpPr>
          <p:spPr>
            <a:xfrm>
              <a:off x="462272" y="2266950"/>
              <a:ext cx="8014285" cy="0"/>
            </a:xfrm>
            <a:prstGeom prst="line">
              <a:avLst/>
            </a:prstGeom>
            <a:ln w="6350">
              <a:solidFill>
                <a:srgbClr val="B1B3B3"/>
              </a:solidFill>
            </a:ln>
            <a:effectLst/>
          </p:spPr>
          <p:style>
            <a:lnRef idx="2">
              <a:schemeClr val="accent1"/>
            </a:lnRef>
            <a:fillRef idx="0">
              <a:schemeClr val="accent1"/>
            </a:fillRef>
            <a:effectRef idx="1">
              <a:schemeClr val="accent1"/>
            </a:effectRef>
            <a:fontRef idx="minor">
              <a:schemeClr val="tx1"/>
            </a:fontRef>
          </p:style>
        </p:cxnSp>
      </p:grpSp>
      <p:sp>
        <p:nvSpPr>
          <p:cNvPr id="161" name="TextBox 160">
            <a:extLst>
              <a:ext uri="{FF2B5EF4-FFF2-40B4-BE49-F238E27FC236}">
                <a16:creationId xmlns:a16="http://schemas.microsoft.com/office/drawing/2014/main" id="{73A949B7-AB90-0B5F-8B40-A0E590F6A057}"/>
              </a:ext>
            </a:extLst>
          </p:cNvPr>
          <p:cNvSpPr txBox="1"/>
          <p:nvPr/>
        </p:nvSpPr>
        <p:spPr>
          <a:xfrm>
            <a:off x="7020390" y="5165216"/>
            <a:ext cx="754743" cy="225767"/>
          </a:xfrm>
          <a:prstGeom prst="rect">
            <a:avLst/>
          </a:prstGeom>
          <a:noFill/>
        </p:spPr>
        <p:txBody>
          <a:bodyPr wrap="square" lIns="0" tIns="0" rIns="0" bIns="0" rtlCol="0">
            <a:spAutoFit/>
          </a:bodyPr>
          <a:lstStyle/>
          <a:p>
            <a:pPr defTabSz="1218990">
              <a:defRPr/>
            </a:pPr>
            <a:r>
              <a:rPr lang="en-US" sz="800" b="1">
                <a:solidFill>
                  <a:srgbClr val="002C6C"/>
                </a:solidFill>
                <a:latin typeface="Verdana"/>
              </a:rPr>
              <a:t>Mike Stigers</a:t>
            </a:r>
          </a:p>
          <a:p>
            <a:pPr defTabSz="1218990">
              <a:defRPr/>
            </a:pPr>
            <a:r>
              <a:rPr lang="en-US" sz="667">
                <a:solidFill>
                  <a:srgbClr val="002C6C"/>
                </a:solidFill>
                <a:latin typeface="Verdana"/>
              </a:rPr>
              <a:t>President</a:t>
            </a:r>
            <a:endParaRPr lang="fr-FR" sz="667" b="1">
              <a:solidFill>
                <a:srgbClr val="002C6C"/>
              </a:solidFill>
              <a:latin typeface="Verdana"/>
            </a:endParaRPr>
          </a:p>
        </p:txBody>
      </p:sp>
      <p:sp>
        <p:nvSpPr>
          <p:cNvPr id="196" name="TextBox 195">
            <a:extLst>
              <a:ext uri="{FF2B5EF4-FFF2-40B4-BE49-F238E27FC236}">
                <a16:creationId xmlns:a16="http://schemas.microsoft.com/office/drawing/2014/main" id="{FC2AD2B8-7E69-3665-8A31-D68E9E7AD949}"/>
              </a:ext>
            </a:extLst>
          </p:cNvPr>
          <p:cNvSpPr txBox="1"/>
          <p:nvPr/>
        </p:nvSpPr>
        <p:spPr>
          <a:xfrm>
            <a:off x="3835400" y="4152469"/>
            <a:ext cx="1645920" cy="225767"/>
          </a:xfrm>
          <a:prstGeom prst="rect">
            <a:avLst/>
          </a:prstGeom>
          <a:noFill/>
        </p:spPr>
        <p:txBody>
          <a:bodyPr wrap="square" lIns="0" tIns="0" rIns="0" bIns="0" rtlCol="0">
            <a:spAutoFit/>
          </a:bodyPr>
          <a:lstStyle/>
          <a:p>
            <a:pPr defTabSz="1218990">
              <a:defRPr/>
            </a:pPr>
            <a:r>
              <a:rPr lang="en-US" sz="800" b="1">
                <a:solidFill>
                  <a:srgbClr val="002C6C"/>
                </a:solidFill>
                <a:latin typeface="Verdana"/>
              </a:rPr>
              <a:t>Sam Heyworth</a:t>
            </a:r>
          </a:p>
          <a:p>
            <a:pPr defTabSz="1218990">
              <a:defRPr/>
            </a:pPr>
            <a:r>
              <a:rPr lang="en-US" sz="667">
                <a:solidFill>
                  <a:srgbClr val="002C6C"/>
                </a:solidFill>
                <a:latin typeface="Verdana"/>
              </a:rPr>
              <a:t>Vice President, Consumables</a:t>
            </a:r>
          </a:p>
        </p:txBody>
      </p:sp>
      <p:sp>
        <p:nvSpPr>
          <p:cNvPr id="177" name="TextBox 176">
            <a:extLst>
              <a:ext uri="{FF2B5EF4-FFF2-40B4-BE49-F238E27FC236}">
                <a16:creationId xmlns:a16="http://schemas.microsoft.com/office/drawing/2014/main" id="{91EEBEE4-901F-41D0-FE34-E05A6163251D}"/>
              </a:ext>
            </a:extLst>
          </p:cNvPr>
          <p:cNvSpPr txBox="1"/>
          <p:nvPr/>
        </p:nvSpPr>
        <p:spPr>
          <a:xfrm>
            <a:off x="2145698" y="3138470"/>
            <a:ext cx="1421364" cy="328423"/>
          </a:xfrm>
          <a:prstGeom prst="rect">
            <a:avLst/>
          </a:prstGeom>
          <a:noFill/>
        </p:spPr>
        <p:txBody>
          <a:bodyPr wrap="square" lIns="0" tIns="0" rIns="0" bIns="0" rtlCol="0">
            <a:spAutoFit/>
          </a:bodyPr>
          <a:lstStyle/>
          <a:p>
            <a:pPr defTabSz="1218990">
              <a:defRPr/>
            </a:pPr>
            <a:r>
              <a:rPr lang="en-US" sz="800" b="1">
                <a:solidFill>
                  <a:srgbClr val="002C6C"/>
                </a:solidFill>
                <a:latin typeface="Verdana"/>
              </a:rPr>
              <a:t>Bob Carpenter</a:t>
            </a:r>
          </a:p>
          <a:p>
            <a:pPr defTabSz="1218990">
              <a:defRPr/>
            </a:pPr>
            <a:r>
              <a:rPr lang="en-US" sz="667">
                <a:solidFill>
                  <a:srgbClr val="002C6C"/>
                </a:solidFill>
                <a:latin typeface="Verdana"/>
              </a:rPr>
              <a:t>President &amp; Chief Executive Officer</a:t>
            </a:r>
          </a:p>
        </p:txBody>
      </p:sp>
      <p:sp>
        <p:nvSpPr>
          <p:cNvPr id="187" name="TextBox 186">
            <a:extLst>
              <a:ext uri="{FF2B5EF4-FFF2-40B4-BE49-F238E27FC236}">
                <a16:creationId xmlns:a16="http://schemas.microsoft.com/office/drawing/2014/main" id="{FF7316ED-185F-81F3-ADB7-95A6F0220271}"/>
              </a:ext>
            </a:extLst>
          </p:cNvPr>
          <p:cNvSpPr txBox="1"/>
          <p:nvPr/>
        </p:nvSpPr>
        <p:spPr>
          <a:xfrm>
            <a:off x="5474206" y="5165216"/>
            <a:ext cx="1140985" cy="328423"/>
          </a:xfrm>
          <a:prstGeom prst="rect">
            <a:avLst/>
          </a:prstGeom>
          <a:noFill/>
        </p:spPr>
        <p:txBody>
          <a:bodyPr wrap="square" lIns="0" tIns="0" rIns="0" bIns="0" rtlCol="0">
            <a:spAutoFit/>
          </a:bodyPr>
          <a:lstStyle/>
          <a:p>
            <a:pPr defTabSz="1218990">
              <a:defRPr/>
            </a:pPr>
            <a:r>
              <a:rPr lang="en-US" sz="800" b="1">
                <a:solidFill>
                  <a:srgbClr val="002C6C"/>
                </a:solidFill>
                <a:latin typeface="Verdana"/>
              </a:rPr>
              <a:t>Brad Spickert</a:t>
            </a:r>
          </a:p>
          <a:p>
            <a:pPr defTabSz="1218990">
              <a:defRPr/>
            </a:pPr>
            <a:r>
              <a:rPr lang="en-US" sz="667">
                <a:solidFill>
                  <a:srgbClr val="002C6C"/>
                </a:solidFill>
                <a:latin typeface="Verdana"/>
              </a:rPr>
              <a:t>Senior Vice President, Supply Chain</a:t>
            </a:r>
          </a:p>
        </p:txBody>
      </p:sp>
      <p:pic>
        <p:nvPicPr>
          <p:cNvPr id="188" name="Picture 187">
            <a:extLst>
              <a:ext uri="{FF2B5EF4-FFF2-40B4-BE49-F238E27FC236}">
                <a16:creationId xmlns:a16="http://schemas.microsoft.com/office/drawing/2014/main" id="{CE4B8685-4863-1907-8042-4C862B463D22}"/>
              </a:ext>
            </a:extLst>
          </p:cNvPr>
          <p:cNvPicPr>
            <a:picLocks noChangeAspect="1"/>
          </p:cNvPicPr>
          <p:nvPr/>
        </p:nvPicPr>
        <p:blipFill>
          <a:blip r:embed="rId3"/>
          <a:srcRect/>
          <a:stretch/>
        </p:blipFill>
        <p:spPr>
          <a:xfrm>
            <a:off x="3835400" y="5507117"/>
            <a:ext cx="792757" cy="299963"/>
          </a:xfrm>
          <a:prstGeom prst="rect">
            <a:avLst/>
          </a:prstGeom>
        </p:spPr>
      </p:pic>
      <p:sp>
        <p:nvSpPr>
          <p:cNvPr id="189" name="TextBox 188">
            <a:extLst>
              <a:ext uri="{FF2B5EF4-FFF2-40B4-BE49-F238E27FC236}">
                <a16:creationId xmlns:a16="http://schemas.microsoft.com/office/drawing/2014/main" id="{0DF7DC29-7AF6-8AE9-90B9-A5EC28CE3835}"/>
              </a:ext>
            </a:extLst>
          </p:cNvPr>
          <p:cNvSpPr txBox="1"/>
          <p:nvPr/>
        </p:nvSpPr>
        <p:spPr>
          <a:xfrm>
            <a:off x="3835402" y="5165216"/>
            <a:ext cx="949879" cy="225767"/>
          </a:xfrm>
          <a:prstGeom prst="rect">
            <a:avLst/>
          </a:prstGeom>
          <a:noFill/>
        </p:spPr>
        <p:txBody>
          <a:bodyPr wrap="square" lIns="0" tIns="0" rIns="0" bIns="0" rtlCol="0">
            <a:spAutoFit/>
          </a:bodyPr>
          <a:lstStyle/>
          <a:p>
            <a:pPr defTabSz="1218990">
              <a:defRPr/>
            </a:pPr>
            <a:r>
              <a:rPr lang="en-US" sz="800" b="1">
                <a:solidFill>
                  <a:srgbClr val="002C6C"/>
                </a:solidFill>
                <a:latin typeface="Verdana"/>
              </a:rPr>
              <a:t>Randall J. Skoda </a:t>
            </a:r>
          </a:p>
          <a:p>
            <a:pPr defTabSz="1218990">
              <a:defRPr/>
            </a:pPr>
            <a:r>
              <a:rPr lang="en-US" sz="667">
                <a:solidFill>
                  <a:srgbClr val="002C6C"/>
                </a:solidFill>
                <a:latin typeface="Verdana"/>
              </a:rPr>
              <a:t>President &amp; CEO</a:t>
            </a:r>
            <a:endParaRPr lang="fr-FR" sz="667" b="1">
              <a:solidFill>
                <a:srgbClr val="002C6C"/>
              </a:solidFill>
              <a:latin typeface="Verdana"/>
            </a:endParaRPr>
          </a:p>
        </p:txBody>
      </p:sp>
      <p:sp>
        <p:nvSpPr>
          <p:cNvPr id="159" name="TextBox 158">
            <a:extLst>
              <a:ext uri="{FF2B5EF4-FFF2-40B4-BE49-F238E27FC236}">
                <a16:creationId xmlns:a16="http://schemas.microsoft.com/office/drawing/2014/main" id="{E604E5B2-2E1F-8EC0-50DD-73C880C6C50F}"/>
              </a:ext>
            </a:extLst>
          </p:cNvPr>
          <p:cNvSpPr txBox="1"/>
          <p:nvPr/>
        </p:nvSpPr>
        <p:spPr>
          <a:xfrm>
            <a:off x="5445588" y="3138470"/>
            <a:ext cx="1574800" cy="225767"/>
          </a:xfrm>
          <a:prstGeom prst="rect">
            <a:avLst/>
          </a:prstGeom>
          <a:noFill/>
        </p:spPr>
        <p:txBody>
          <a:bodyPr wrap="square" lIns="0" tIns="0" rIns="0" bIns="0" rtlCol="0">
            <a:spAutoFit/>
          </a:bodyPr>
          <a:lstStyle/>
          <a:p>
            <a:pPr defTabSz="1218990">
              <a:defRPr/>
            </a:pPr>
            <a:r>
              <a:rPr lang="pt-BR" sz="800" b="1">
                <a:solidFill>
                  <a:srgbClr val="002C6C"/>
                </a:solidFill>
                <a:latin typeface="Verdana"/>
              </a:rPr>
              <a:t>Renaud de Barbuat</a:t>
            </a:r>
          </a:p>
          <a:p>
            <a:pPr defTabSz="1218990">
              <a:defRPr/>
            </a:pPr>
            <a:r>
              <a:rPr lang="pt-BR" sz="667" spc="-13" err="1">
                <a:solidFill>
                  <a:srgbClr val="002C6C"/>
                </a:solidFill>
                <a:latin typeface="Verdana"/>
              </a:rPr>
              <a:t>President</a:t>
            </a:r>
            <a:r>
              <a:rPr lang="pt-BR" sz="667" spc="-13">
                <a:solidFill>
                  <a:srgbClr val="002C6C"/>
                </a:solidFill>
                <a:latin typeface="Verdana"/>
              </a:rPr>
              <a:t> &amp; </a:t>
            </a:r>
            <a:r>
              <a:rPr lang="pt-BR" sz="667" spc="-13" err="1">
                <a:solidFill>
                  <a:srgbClr val="002C6C"/>
                </a:solidFill>
                <a:latin typeface="Verdana"/>
              </a:rPr>
              <a:t>Chief</a:t>
            </a:r>
            <a:r>
              <a:rPr lang="pt-BR" sz="667" spc="-13">
                <a:solidFill>
                  <a:srgbClr val="002C6C"/>
                </a:solidFill>
                <a:latin typeface="Verdana"/>
              </a:rPr>
              <a:t> </a:t>
            </a:r>
            <a:r>
              <a:rPr lang="pt-BR" sz="667" spc="-13" err="1">
                <a:solidFill>
                  <a:srgbClr val="002C6C"/>
                </a:solidFill>
                <a:latin typeface="Verdana"/>
              </a:rPr>
              <a:t>Executive</a:t>
            </a:r>
            <a:r>
              <a:rPr lang="pt-BR" sz="667" spc="-13">
                <a:solidFill>
                  <a:srgbClr val="002C6C"/>
                </a:solidFill>
                <a:latin typeface="Verdana"/>
              </a:rPr>
              <a:t> Officer</a:t>
            </a:r>
          </a:p>
        </p:txBody>
      </p:sp>
      <p:sp>
        <p:nvSpPr>
          <p:cNvPr id="198" name="TextBox 197">
            <a:extLst>
              <a:ext uri="{FF2B5EF4-FFF2-40B4-BE49-F238E27FC236}">
                <a16:creationId xmlns:a16="http://schemas.microsoft.com/office/drawing/2014/main" id="{29C126A9-AFCB-F447-CD02-12B6B27736CA}"/>
              </a:ext>
            </a:extLst>
          </p:cNvPr>
          <p:cNvSpPr txBox="1"/>
          <p:nvPr/>
        </p:nvSpPr>
        <p:spPr>
          <a:xfrm>
            <a:off x="596639" y="3138470"/>
            <a:ext cx="1380068" cy="225767"/>
          </a:xfrm>
          <a:prstGeom prst="rect">
            <a:avLst/>
          </a:prstGeom>
          <a:noFill/>
        </p:spPr>
        <p:txBody>
          <a:bodyPr wrap="square" lIns="0" tIns="0" rIns="0" bIns="0" rtlCol="0">
            <a:spAutoFit/>
          </a:bodyPr>
          <a:lstStyle/>
          <a:p>
            <a:pPr marL="6351" defTabSz="1218990">
              <a:defRPr/>
            </a:pPr>
            <a:r>
              <a:rPr lang="en-US" sz="800" b="1">
                <a:solidFill>
                  <a:srgbClr val="002C6C"/>
                </a:solidFill>
                <a:latin typeface="Verdana"/>
              </a:rPr>
              <a:t>Mike Capsambelis </a:t>
            </a:r>
          </a:p>
          <a:p>
            <a:pPr marL="6351" defTabSz="1218990">
              <a:defRPr/>
            </a:pPr>
            <a:r>
              <a:rPr lang="en-US" sz="667">
                <a:solidFill>
                  <a:srgbClr val="002C6C"/>
                </a:solidFill>
                <a:latin typeface="Verdana"/>
              </a:rPr>
              <a:t>Director, Product Management</a:t>
            </a:r>
            <a:endParaRPr lang="pt-BR" sz="667">
              <a:solidFill>
                <a:srgbClr val="002C6C"/>
              </a:solidFill>
              <a:latin typeface="Verdana"/>
            </a:endParaRPr>
          </a:p>
        </p:txBody>
      </p:sp>
      <p:grpSp>
        <p:nvGrpSpPr>
          <p:cNvPr id="6" name="Group 5">
            <a:extLst>
              <a:ext uri="{FF2B5EF4-FFF2-40B4-BE49-F238E27FC236}">
                <a16:creationId xmlns:a16="http://schemas.microsoft.com/office/drawing/2014/main" id="{B6D1A7ED-E75B-AF79-AA82-80466016CFBE}"/>
              </a:ext>
            </a:extLst>
          </p:cNvPr>
          <p:cNvGrpSpPr/>
          <p:nvPr/>
        </p:nvGrpSpPr>
        <p:grpSpPr>
          <a:xfrm>
            <a:off x="3700153" y="1774340"/>
            <a:ext cx="3160219" cy="834621"/>
            <a:chOff x="5589857" y="1428750"/>
            <a:chExt cx="2370164" cy="625966"/>
          </a:xfrm>
        </p:grpSpPr>
        <p:sp>
          <p:nvSpPr>
            <p:cNvPr id="2" name="TextBox 1">
              <a:extLst>
                <a:ext uri="{FF2B5EF4-FFF2-40B4-BE49-F238E27FC236}">
                  <a16:creationId xmlns:a16="http://schemas.microsoft.com/office/drawing/2014/main" id="{B6051BD1-F319-019B-EA50-0A19230FDB32}"/>
                </a:ext>
              </a:extLst>
            </p:cNvPr>
            <p:cNvSpPr txBox="1"/>
            <p:nvPr/>
          </p:nvSpPr>
          <p:spPr>
            <a:xfrm>
              <a:off x="5902406" y="1428750"/>
              <a:ext cx="1815745" cy="138500"/>
            </a:xfrm>
            <a:prstGeom prst="rect">
              <a:avLst/>
            </a:prstGeom>
            <a:noFill/>
          </p:spPr>
          <p:txBody>
            <a:bodyPr wrap="square" lIns="0" tIns="0" rIns="0" bIns="0" rtlCol="0">
              <a:spAutoFit/>
            </a:bodyPr>
            <a:lstStyle/>
            <a:p>
              <a:pPr defTabSz="1218990">
                <a:defRPr/>
              </a:pPr>
              <a:r>
                <a:rPr lang="en-US" sz="1200" b="1">
                  <a:solidFill>
                    <a:srgbClr val="002C6C"/>
                  </a:solidFill>
                  <a:latin typeface="Verdana"/>
                </a:rPr>
                <a:t>Vice Chairman</a:t>
              </a:r>
              <a:endParaRPr lang="en-US" sz="200" b="1">
                <a:solidFill>
                  <a:srgbClr val="002C6C"/>
                </a:solidFill>
                <a:latin typeface="Verdana"/>
              </a:endParaRPr>
            </a:p>
          </p:txBody>
        </p:sp>
        <p:sp>
          <p:nvSpPr>
            <p:cNvPr id="3" name="TextBox 2">
              <a:extLst>
                <a:ext uri="{FF2B5EF4-FFF2-40B4-BE49-F238E27FC236}">
                  <a16:creationId xmlns:a16="http://schemas.microsoft.com/office/drawing/2014/main" id="{669DC7B0-188B-053F-DABD-7FE6C47FD458}"/>
                </a:ext>
              </a:extLst>
            </p:cNvPr>
            <p:cNvSpPr txBox="1"/>
            <p:nvPr/>
          </p:nvSpPr>
          <p:spPr>
            <a:xfrm>
              <a:off x="5902404" y="1623829"/>
              <a:ext cx="2057617" cy="430695"/>
            </a:xfrm>
            <a:prstGeom prst="rect">
              <a:avLst/>
            </a:prstGeom>
            <a:noFill/>
          </p:spPr>
          <p:txBody>
            <a:bodyPr wrap="square" lIns="0" tIns="0" rIns="0" bIns="0" rtlCol="0">
              <a:spAutoFit/>
            </a:bodyPr>
            <a:lstStyle/>
            <a:p>
              <a:pPr defTabSz="1218990">
                <a:defRPr/>
              </a:pPr>
              <a:r>
                <a:rPr lang="en-US" sz="933" b="1">
                  <a:solidFill>
                    <a:srgbClr val="002C6C"/>
                  </a:solidFill>
                  <a:latin typeface="Verdana"/>
                </a:rPr>
                <a:t>Alfredo Colas</a:t>
              </a:r>
            </a:p>
            <a:p>
              <a:pPr defTabSz="1218990">
                <a:defRPr/>
              </a:pPr>
              <a:r>
                <a:rPr lang="en-US" sz="933">
                  <a:solidFill>
                    <a:srgbClr val="002C6C"/>
                  </a:solidFill>
                  <a:latin typeface="Verdana"/>
                </a:rPr>
                <a:t>Senior Vice President of IT, Data &amp; Analytics, </a:t>
              </a:r>
            </a:p>
            <a:p>
              <a:pPr defTabSz="1218990">
                <a:defRPr/>
              </a:pPr>
              <a:r>
                <a:rPr lang="en-US" sz="933">
                  <a:solidFill>
                    <a:srgbClr val="002C6C"/>
                  </a:solidFill>
                  <a:latin typeface="Verdana"/>
                </a:rPr>
                <a:t>Go-To-Market, Agile &amp; DevOps</a:t>
              </a:r>
            </a:p>
            <a:p>
              <a:pPr defTabSz="1218990">
                <a:defRPr/>
              </a:pPr>
              <a:r>
                <a:rPr lang="en-US" sz="933">
                  <a:solidFill>
                    <a:srgbClr val="002C6C"/>
                  </a:solidFill>
                  <a:latin typeface="Verdana"/>
                </a:rPr>
                <a:t>The Procter &amp; Gamble Company</a:t>
              </a:r>
            </a:p>
          </p:txBody>
        </p:sp>
        <p:cxnSp>
          <p:nvCxnSpPr>
            <p:cNvPr id="9" name="Straight Connector 8">
              <a:extLst>
                <a:ext uri="{FF2B5EF4-FFF2-40B4-BE49-F238E27FC236}">
                  <a16:creationId xmlns:a16="http://schemas.microsoft.com/office/drawing/2014/main" id="{F3EEBCAE-CA7E-4541-2160-5AE10ABD2F9F}"/>
                </a:ext>
              </a:extLst>
            </p:cNvPr>
            <p:cNvCxnSpPr>
              <a:cxnSpLocks/>
            </p:cNvCxnSpPr>
            <p:nvPr/>
          </p:nvCxnSpPr>
          <p:spPr>
            <a:xfrm>
              <a:off x="5589857" y="1428750"/>
              <a:ext cx="0" cy="625966"/>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a:extLst>
              <a:ext uri="{FF2B5EF4-FFF2-40B4-BE49-F238E27FC236}">
                <a16:creationId xmlns:a16="http://schemas.microsoft.com/office/drawing/2014/main" id="{1FDC443E-4C90-FFE1-A622-6AACA1384E2B}"/>
              </a:ext>
            </a:extLst>
          </p:cNvPr>
          <p:cNvGrpSpPr/>
          <p:nvPr/>
        </p:nvGrpSpPr>
        <p:grpSpPr>
          <a:xfrm>
            <a:off x="596639" y="1765546"/>
            <a:ext cx="2682240" cy="834365"/>
            <a:chOff x="473068" y="1430837"/>
            <a:chExt cx="2011680" cy="625774"/>
          </a:xfrm>
        </p:grpSpPr>
        <p:sp>
          <p:nvSpPr>
            <p:cNvPr id="165" name="TextBox 164">
              <a:extLst>
                <a:ext uri="{FF2B5EF4-FFF2-40B4-BE49-F238E27FC236}">
                  <a16:creationId xmlns:a16="http://schemas.microsoft.com/office/drawing/2014/main" id="{DBD42343-BE2B-A353-FFAF-D65583635C39}"/>
                </a:ext>
              </a:extLst>
            </p:cNvPr>
            <p:cNvSpPr txBox="1"/>
            <p:nvPr/>
          </p:nvSpPr>
          <p:spPr>
            <a:xfrm>
              <a:off x="473068" y="1430837"/>
              <a:ext cx="1997319" cy="161583"/>
            </a:xfrm>
            <a:prstGeom prst="rect">
              <a:avLst/>
            </a:prstGeom>
            <a:noFill/>
          </p:spPr>
          <p:txBody>
            <a:bodyPr wrap="square" lIns="0" tIns="0" rIns="0" bIns="0" rtlCol="0">
              <a:spAutoFit/>
            </a:bodyPr>
            <a:lstStyle/>
            <a:p>
              <a:pPr defTabSz="1218990">
                <a:defRPr/>
              </a:pPr>
              <a:r>
                <a:rPr lang="en-US" sz="1200" b="1">
                  <a:solidFill>
                    <a:srgbClr val="002C6C"/>
                  </a:solidFill>
                  <a:latin typeface="Verdana"/>
                </a:rPr>
                <a:t>GS1 US Board Chairman</a:t>
              </a:r>
            </a:p>
            <a:p>
              <a:pPr defTabSz="1218990">
                <a:defRPr/>
              </a:pPr>
              <a:endParaRPr lang="en-US" sz="200" b="1">
                <a:solidFill>
                  <a:srgbClr val="002C6C"/>
                </a:solidFill>
                <a:latin typeface="Verdana"/>
              </a:endParaRPr>
            </a:p>
          </p:txBody>
        </p:sp>
        <p:sp>
          <p:nvSpPr>
            <p:cNvPr id="193" name="TextBox 192">
              <a:extLst>
                <a:ext uri="{FF2B5EF4-FFF2-40B4-BE49-F238E27FC236}">
                  <a16:creationId xmlns:a16="http://schemas.microsoft.com/office/drawing/2014/main" id="{5E7437D7-EAD1-8CF8-84AF-FE2AB5728261}"/>
                </a:ext>
              </a:extLst>
            </p:cNvPr>
            <p:cNvSpPr txBox="1"/>
            <p:nvPr/>
          </p:nvSpPr>
          <p:spPr>
            <a:xfrm>
              <a:off x="473068" y="1625916"/>
              <a:ext cx="2011680" cy="430695"/>
            </a:xfrm>
            <a:prstGeom prst="rect">
              <a:avLst/>
            </a:prstGeom>
            <a:noFill/>
          </p:spPr>
          <p:txBody>
            <a:bodyPr wrap="square" lIns="0" tIns="0" rIns="0" bIns="0" rtlCol="0">
              <a:spAutoFit/>
            </a:bodyPr>
            <a:lstStyle/>
            <a:p>
              <a:pPr defTabSz="1218990">
                <a:defRPr/>
              </a:pPr>
              <a:r>
                <a:rPr lang="en-US" sz="933" b="1">
                  <a:solidFill>
                    <a:srgbClr val="002C6C"/>
                  </a:solidFill>
                  <a:latin typeface="Verdana"/>
                </a:rPr>
                <a:t>John W. Inwright</a:t>
              </a:r>
            </a:p>
            <a:p>
              <a:pPr defTabSz="1218990">
                <a:defRPr/>
              </a:pPr>
              <a:r>
                <a:rPr lang="en-US" sz="933">
                  <a:solidFill>
                    <a:srgbClr val="002C6C"/>
                  </a:solidFill>
                  <a:latin typeface="Verdana"/>
                </a:rPr>
                <a:t>Former President &amp; Chief Executive Officer Wendy’s Quality Supply Chain Co-op, Inc., </a:t>
              </a:r>
              <a:br>
                <a:rPr lang="en-US" sz="933">
                  <a:solidFill>
                    <a:srgbClr val="002C6C"/>
                  </a:solidFill>
                  <a:latin typeface="Verdana"/>
                </a:rPr>
              </a:br>
              <a:r>
                <a:rPr lang="en-US" sz="933">
                  <a:solidFill>
                    <a:srgbClr val="002C6C"/>
                  </a:solidFill>
                  <a:latin typeface="Verdana"/>
                </a:rPr>
                <a:t>Current Board Member and Strategic Advisor</a:t>
              </a:r>
            </a:p>
          </p:txBody>
        </p:sp>
      </p:grpSp>
      <p:pic>
        <p:nvPicPr>
          <p:cNvPr id="20" name="Picture 19">
            <a:extLst>
              <a:ext uri="{FF2B5EF4-FFF2-40B4-BE49-F238E27FC236}">
                <a16:creationId xmlns:a16="http://schemas.microsoft.com/office/drawing/2014/main" id="{E90598C2-D60D-CC26-2C9A-9F0A1D026AF2}"/>
              </a:ext>
            </a:extLst>
          </p:cNvPr>
          <p:cNvPicPr>
            <a:picLocks noChangeAspect="1"/>
          </p:cNvPicPr>
          <p:nvPr/>
        </p:nvPicPr>
        <p:blipFill>
          <a:blip r:embed="rId4" cstate="print">
            <a:extLst>
              <a:ext uri="{28A0092B-C50C-407E-A947-70E740481C1C}">
                <a14:useLocalDpi xmlns:a14="http://schemas.microsoft.com/office/drawing/2010/main" val="0"/>
              </a:ext>
            </a:extLst>
          </a:blip>
          <a:srcRect l="2418"/>
          <a:stretch/>
        </p:blipFill>
        <p:spPr>
          <a:xfrm>
            <a:off x="2137233" y="4574530"/>
            <a:ext cx="714657" cy="457729"/>
          </a:xfrm>
          <a:prstGeom prst="rect">
            <a:avLst/>
          </a:prstGeom>
        </p:spPr>
      </p:pic>
      <p:sp>
        <p:nvSpPr>
          <p:cNvPr id="34" name="TextBox 33">
            <a:extLst>
              <a:ext uri="{FF2B5EF4-FFF2-40B4-BE49-F238E27FC236}">
                <a16:creationId xmlns:a16="http://schemas.microsoft.com/office/drawing/2014/main" id="{BD131CCB-12F7-157D-267A-0C6D821F4986}"/>
              </a:ext>
            </a:extLst>
          </p:cNvPr>
          <p:cNvSpPr txBox="1"/>
          <p:nvPr/>
        </p:nvSpPr>
        <p:spPr>
          <a:xfrm>
            <a:off x="2137231" y="4153013"/>
            <a:ext cx="1286853" cy="431080"/>
          </a:xfrm>
          <a:prstGeom prst="rect">
            <a:avLst/>
          </a:prstGeom>
          <a:noFill/>
        </p:spPr>
        <p:txBody>
          <a:bodyPr wrap="square" lIns="0" tIns="0" rIns="0" bIns="0" rtlCol="0">
            <a:spAutoFit/>
          </a:bodyPr>
          <a:lstStyle/>
          <a:p>
            <a:pPr defTabSz="1218990">
              <a:defRPr/>
            </a:pPr>
            <a:r>
              <a:rPr lang="en-US" sz="800" b="1">
                <a:solidFill>
                  <a:srgbClr val="002C6C"/>
                </a:solidFill>
                <a:latin typeface="Verdana"/>
              </a:rPr>
              <a:t>Pavan Heda, PhD</a:t>
            </a:r>
          </a:p>
          <a:p>
            <a:pPr defTabSz="1218990">
              <a:defRPr/>
            </a:pPr>
            <a:r>
              <a:rPr lang="en-US" sz="667">
                <a:solidFill>
                  <a:srgbClr val="002C6C"/>
                </a:solidFill>
                <a:latin typeface="Verdana"/>
              </a:rPr>
              <a:t>Vice President, Global Trade Controls &amp; Enterprise Supply Chain PMO</a:t>
            </a:r>
          </a:p>
        </p:txBody>
      </p:sp>
      <p:sp>
        <p:nvSpPr>
          <p:cNvPr id="49" name="TextBox 48">
            <a:extLst>
              <a:ext uri="{FF2B5EF4-FFF2-40B4-BE49-F238E27FC236}">
                <a16:creationId xmlns:a16="http://schemas.microsoft.com/office/drawing/2014/main" id="{86820DDA-EC6F-9281-305E-0E447903A618}"/>
              </a:ext>
            </a:extLst>
          </p:cNvPr>
          <p:cNvSpPr txBox="1"/>
          <p:nvPr/>
        </p:nvSpPr>
        <p:spPr>
          <a:xfrm>
            <a:off x="8474044" y="4152496"/>
            <a:ext cx="1276997" cy="328423"/>
          </a:xfrm>
          <a:prstGeom prst="rect">
            <a:avLst/>
          </a:prstGeom>
          <a:noFill/>
        </p:spPr>
        <p:txBody>
          <a:bodyPr wrap="square" lIns="0" tIns="0" rIns="0" bIns="0" rtlCol="0">
            <a:spAutoFit/>
          </a:bodyPr>
          <a:lstStyle/>
          <a:p>
            <a:pPr defTabSz="1218990">
              <a:defRPr/>
            </a:pPr>
            <a:r>
              <a:rPr lang="en-US" sz="800" b="1">
                <a:solidFill>
                  <a:srgbClr val="002C6C"/>
                </a:solidFill>
                <a:latin typeface="Verdana"/>
              </a:rPr>
              <a:t>Kraig Narr</a:t>
            </a:r>
          </a:p>
          <a:p>
            <a:pPr defTabSz="1218990">
              <a:defRPr/>
            </a:pPr>
            <a:r>
              <a:rPr lang="en-US" sz="667">
                <a:solidFill>
                  <a:srgbClr val="002C6C"/>
                </a:solidFill>
                <a:latin typeface="Verdana"/>
              </a:rPr>
              <a:t>Senior Vice President, Global Supply Chain &amp; Logistics</a:t>
            </a:r>
          </a:p>
        </p:txBody>
      </p:sp>
      <p:sp>
        <p:nvSpPr>
          <p:cNvPr id="40" name="TextBox 39">
            <a:extLst>
              <a:ext uri="{FF2B5EF4-FFF2-40B4-BE49-F238E27FC236}">
                <a16:creationId xmlns:a16="http://schemas.microsoft.com/office/drawing/2014/main" id="{36B5D885-EFF4-F518-E48F-1E9ADD58CDD9}"/>
              </a:ext>
            </a:extLst>
          </p:cNvPr>
          <p:cNvSpPr txBox="1"/>
          <p:nvPr/>
        </p:nvSpPr>
        <p:spPr>
          <a:xfrm>
            <a:off x="7055307" y="4153013"/>
            <a:ext cx="1311805" cy="431080"/>
          </a:xfrm>
          <a:prstGeom prst="rect">
            <a:avLst/>
          </a:prstGeom>
          <a:noFill/>
        </p:spPr>
        <p:txBody>
          <a:bodyPr wrap="square" lIns="0" tIns="0" rIns="0" bIns="0" rtlCol="0">
            <a:spAutoFit/>
          </a:bodyPr>
          <a:lstStyle/>
          <a:p>
            <a:pPr defTabSz="1218990">
              <a:defRPr/>
            </a:pPr>
            <a:r>
              <a:rPr lang="en-US" sz="800" b="1">
                <a:solidFill>
                  <a:srgbClr val="002C6C"/>
                </a:solidFill>
                <a:latin typeface="Verdana"/>
              </a:rPr>
              <a:t>Antonio Lee</a:t>
            </a:r>
          </a:p>
          <a:p>
            <a:pPr defTabSz="1218990">
              <a:defRPr/>
            </a:pPr>
            <a:r>
              <a:rPr lang="en-US" sz="667">
                <a:solidFill>
                  <a:srgbClr val="002C6C"/>
                </a:solidFill>
                <a:latin typeface="Verdana"/>
              </a:rPr>
              <a:t>Executive Vice President &amp; Chief Operating Officer, PVH Americas &amp; CK Global</a:t>
            </a:r>
          </a:p>
        </p:txBody>
      </p:sp>
      <p:pic>
        <p:nvPicPr>
          <p:cNvPr id="41" name="Picture 40" descr="PVH.png">
            <a:extLst>
              <a:ext uri="{FF2B5EF4-FFF2-40B4-BE49-F238E27FC236}">
                <a16:creationId xmlns:a16="http://schemas.microsoft.com/office/drawing/2014/main" id="{1C8C3457-4CC8-E2ED-D249-18B37EE68B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307" y="4626500"/>
            <a:ext cx="335824" cy="333049"/>
          </a:xfrm>
          <a:prstGeom prst="rect">
            <a:avLst/>
          </a:prstGeom>
        </p:spPr>
      </p:pic>
      <p:pic>
        <p:nvPicPr>
          <p:cNvPr id="11" name="Picture 10">
            <a:extLst>
              <a:ext uri="{FF2B5EF4-FFF2-40B4-BE49-F238E27FC236}">
                <a16:creationId xmlns:a16="http://schemas.microsoft.com/office/drawing/2014/main" id="{FF5A7A21-FA14-D825-0CB4-C2F3659282FA}"/>
              </a:ext>
            </a:extLst>
          </p:cNvPr>
          <p:cNvPicPr>
            <a:picLocks noChangeAspect="1"/>
          </p:cNvPicPr>
          <p:nvPr/>
        </p:nvPicPr>
        <p:blipFill>
          <a:blip r:embed="rId6" cstate="print">
            <a:extLst>
              <a:ext uri="{28A0092B-C50C-407E-A947-70E740481C1C}">
                <a14:useLocalDpi xmlns:a14="http://schemas.microsoft.com/office/drawing/2010/main" val="0"/>
              </a:ext>
            </a:extLst>
          </a:blip>
          <a:srcRect l="129" r="129"/>
          <a:stretch/>
        </p:blipFill>
        <p:spPr>
          <a:xfrm>
            <a:off x="6888973" y="2005869"/>
            <a:ext cx="629427" cy="631051"/>
          </a:xfrm>
          <a:prstGeom prst="rect">
            <a:avLst/>
          </a:prstGeom>
        </p:spPr>
      </p:pic>
      <p:sp>
        <p:nvSpPr>
          <p:cNvPr id="7" name="TextBox 6">
            <a:extLst>
              <a:ext uri="{FF2B5EF4-FFF2-40B4-BE49-F238E27FC236}">
                <a16:creationId xmlns:a16="http://schemas.microsoft.com/office/drawing/2014/main" id="{DA34A87F-55F9-5604-2DEC-50BCC9E9787D}"/>
              </a:ext>
            </a:extLst>
          </p:cNvPr>
          <p:cNvSpPr txBox="1"/>
          <p:nvPr/>
        </p:nvSpPr>
        <p:spPr>
          <a:xfrm>
            <a:off x="3835400" y="3138468"/>
            <a:ext cx="1312333" cy="431080"/>
          </a:xfrm>
          <a:prstGeom prst="rect">
            <a:avLst/>
          </a:prstGeom>
          <a:noFill/>
        </p:spPr>
        <p:txBody>
          <a:bodyPr wrap="square" lIns="0" tIns="0" rIns="0" bIns="0" rtlCol="0">
            <a:spAutoFit/>
          </a:bodyPr>
          <a:lstStyle/>
          <a:p>
            <a:pPr defTabSz="1218990">
              <a:defRPr/>
            </a:pPr>
            <a:r>
              <a:rPr lang="en-US" sz="800" b="1">
                <a:solidFill>
                  <a:srgbClr val="002C6C"/>
                </a:solidFill>
                <a:latin typeface="Verdana"/>
              </a:rPr>
              <a:t>Greg Cathey</a:t>
            </a:r>
          </a:p>
          <a:p>
            <a:pPr defTabSz="1218990">
              <a:defRPr/>
            </a:pPr>
            <a:r>
              <a:rPr lang="en-US" sz="667">
                <a:solidFill>
                  <a:srgbClr val="002C6C"/>
                </a:solidFill>
                <a:latin typeface="Verdana"/>
              </a:rPr>
              <a:t>Senior Vice President,</a:t>
            </a:r>
          </a:p>
          <a:p>
            <a:pPr defTabSz="1218990">
              <a:defRPr/>
            </a:pPr>
            <a:r>
              <a:rPr lang="en-US" sz="667">
                <a:solidFill>
                  <a:srgbClr val="002C6C"/>
                </a:solidFill>
                <a:latin typeface="Verdana"/>
              </a:rPr>
              <a:t>Walmart US Transformation and Innovation</a:t>
            </a:r>
          </a:p>
        </p:txBody>
      </p:sp>
      <p:pic>
        <p:nvPicPr>
          <p:cNvPr id="13" name="Picture 12">
            <a:extLst>
              <a:ext uri="{FF2B5EF4-FFF2-40B4-BE49-F238E27FC236}">
                <a16:creationId xmlns:a16="http://schemas.microsoft.com/office/drawing/2014/main" id="{8E90A235-EF44-E441-0B07-074C75510E07}"/>
              </a:ext>
            </a:extLst>
          </p:cNvPr>
          <p:cNvPicPr>
            <a:picLocks noChangeAspect="1"/>
          </p:cNvPicPr>
          <p:nvPr/>
        </p:nvPicPr>
        <p:blipFill>
          <a:blip r:embed="rId7" cstate="print">
            <a:extLst>
              <a:ext uri="{28A0092B-C50C-407E-A947-70E740481C1C}">
                <a14:useLocalDpi xmlns:a14="http://schemas.microsoft.com/office/drawing/2010/main" val="0"/>
              </a:ext>
            </a:extLst>
          </a:blip>
          <a:srcRect t="26469" b="26438"/>
          <a:stretch/>
        </p:blipFill>
        <p:spPr>
          <a:xfrm>
            <a:off x="3835402" y="3594100"/>
            <a:ext cx="1054745" cy="279400"/>
          </a:xfrm>
          <a:prstGeom prst="rect">
            <a:avLst/>
          </a:prstGeom>
        </p:spPr>
      </p:pic>
      <p:sp>
        <p:nvSpPr>
          <p:cNvPr id="17" name="TextBox 16">
            <a:extLst>
              <a:ext uri="{FF2B5EF4-FFF2-40B4-BE49-F238E27FC236}">
                <a16:creationId xmlns:a16="http://schemas.microsoft.com/office/drawing/2014/main" id="{4AF7A7AC-F638-8E2B-0B45-94123F99E5BF}"/>
              </a:ext>
            </a:extLst>
          </p:cNvPr>
          <p:cNvSpPr txBox="1"/>
          <p:nvPr/>
        </p:nvSpPr>
        <p:spPr>
          <a:xfrm>
            <a:off x="623249" y="5143082"/>
            <a:ext cx="1437232" cy="328423"/>
          </a:xfrm>
          <a:prstGeom prst="rect">
            <a:avLst/>
          </a:prstGeom>
          <a:noFill/>
        </p:spPr>
        <p:txBody>
          <a:bodyPr wrap="square" lIns="0" tIns="0" rIns="0" bIns="0" rtlCol="0">
            <a:spAutoFit/>
          </a:bodyPr>
          <a:lstStyle/>
          <a:p>
            <a:pPr defTabSz="1218990">
              <a:defRPr/>
            </a:pPr>
            <a:r>
              <a:rPr lang="en-US" sz="800" b="1">
                <a:solidFill>
                  <a:srgbClr val="002C6C"/>
                </a:solidFill>
                <a:latin typeface="Verdana"/>
              </a:rPr>
              <a:t>Brad Oliver</a:t>
            </a:r>
          </a:p>
          <a:p>
            <a:pPr defTabSz="1218990">
              <a:defRPr/>
            </a:pPr>
            <a:r>
              <a:rPr lang="en-US" sz="667">
                <a:solidFill>
                  <a:srgbClr val="002C6C"/>
                </a:solidFill>
                <a:latin typeface="Verdana"/>
              </a:rPr>
              <a:t>Senior Vice President of Product Business Development</a:t>
            </a:r>
          </a:p>
        </p:txBody>
      </p:sp>
      <p:pic>
        <p:nvPicPr>
          <p:cNvPr id="21" name="Picture 20" descr="A green letter on a black background&#10;&#10;AI-generated content may be incorrect.">
            <a:extLst>
              <a:ext uri="{FF2B5EF4-FFF2-40B4-BE49-F238E27FC236}">
                <a16:creationId xmlns:a16="http://schemas.microsoft.com/office/drawing/2014/main" id="{3CCA52B6-8DCB-120F-7471-F4067555A7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17" y="5605119"/>
            <a:ext cx="967179" cy="251467"/>
          </a:xfrm>
          <a:prstGeom prst="rect">
            <a:avLst/>
          </a:prstGeom>
        </p:spPr>
      </p:pic>
      <p:pic>
        <p:nvPicPr>
          <p:cNvPr id="25" name="Picture 24">
            <a:extLst>
              <a:ext uri="{FF2B5EF4-FFF2-40B4-BE49-F238E27FC236}">
                <a16:creationId xmlns:a16="http://schemas.microsoft.com/office/drawing/2014/main" id="{2F3CB8C0-27A4-7149-3938-F9029EA98EE1}"/>
              </a:ext>
            </a:extLst>
          </p:cNvPr>
          <p:cNvPicPr>
            <a:picLocks noChangeAspect="1"/>
          </p:cNvPicPr>
          <p:nvPr/>
        </p:nvPicPr>
        <p:blipFill>
          <a:blip r:embed="rId9"/>
          <a:srcRect l="25350" t="-3880" r="26128" b="-1"/>
          <a:stretch/>
        </p:blipFill>
        <p:spPr>
          <a:xfrm>
            <a:off x="8482857" y="4511681"/>
            <a:ext cx="377371" cy="454441"/>
          </a:xfrm>
          <a:prstGeom prst="rect">
            <a:avLst/>
          </a:prstGeom>
        </p:spPr>
      </p:pic>
      <p:pic>
        <p:nvPicPr>
          <p:cNvPr id="27" name="Picture 26" descr="A group of colorful circles&#10;&#10;AI-generated content may be incorrect.">
            <a:extLst>
              <a:ext uri="{FF2B5EF4-FFF2-40B4-BE49-F238E27FC236}">
                <a16:creationId xmlns:a16="http://schemas.microsoft.com/office/drawing/2014/main" id="{BD55D270-A718-33F6-E821-233AD6F679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 y="3500946"/>
            <a:ext cx="787400" cy="258489"/>
          </a:xfrm>
          <a:prstGeom prst="rect">
            <a:avLst/>
          </a:prstGeom>
        </p:spPr>
      </p:pic>
      <p:pic>
        <p:nvPicPr>
          <p:cNvPr id="29" name="Picture 28" descr="A blue circle with white text&#10;&#10;AI-generated content may be incorrect.">
            <a:extLst>
              <a:ext uri="{FF2B5EF4-FFF2-40B4-BE49-F238E27FC236}">
                <a16:creationId xmlns:a16="http://schemas.microsoft.com/office/drawing/2014/main" id="{37A088EB-54C6-698E-6020-6BF180ED0D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37231" y="3492476"/>
            <a:ext cx="479407" cy="372533"/>
          </a:xfrm>
          <a:prstGeom prst="rect">
            <a:avLst/>
          </a:prstGeom>
        </p:spPr>
      </p:pic>
      <p:pic>
        <p:nvPicPr>
          <p:cNvPr id="31" name="Picture 30" descr="A blue circle with white text&#10;&#10;AI-generated content may be incorrect.">
            <a:extLst>
              <a:ext uri="{FF2B5EF4-FFF2-40B4-BE49-F238E27FC236}">
                <a16:creationId xmlns:a16="http://schemas.microsoft.com/office/drawing/2014/main" id="{E298AEBA-4808-B952-E982-7A56F2216A5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45590" y="3492476"/>
            <a:ext cx="483391" cy="375629"/>
          </a:xfrm>
          <a:prstGeom prst="rect">
            <a:avLst/>
          </a:prstGeom>
        </p:spPr>
      </p:pic>
      <p:pic>
        <p:nvPicPr>
          <p:cNvPr id="33" name="Picture 32" descr="A black text on a white background&#10;&#10;AI-generated content may be incorrect.">
            <a:extLst>
              <a:ext uri="{FF2B5EF4-FFF2-40B4-BE49-F238E27FC236}">
                <a16:creationId xmlns:a16="http://schemas.microsoft.com/office/drawing/2014/main" id="{BD58F262-E9FE-1FA0-B249-42B847D055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55307" y="3462867"/>
            <a:ext cx="866501" cy="300567"/>
          </a:xfrm>
          <a:prstGeom prst="rect">
            <a:avLst/>
          </a:prstGeom>
        </p:spPr>
      </p:pic>
      <p:pic>
        <p:nvPicPr>
          <p:cNvPr id="36" name="Picture 35" descr="A black and white logo&#10;&#10;AI-generated content may be incorrect.">
            <a:extLst>
              <a:ext uri="{FF2B5EF4-FFF2-40B4-BE49-F238E27FC236}">
                <a16:creationId xmlns:a16="http://schemas.microsoft.com/office/drawing/2014/main" id="{94C7E2CE-7A7A-146A-C459-850EF85E44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99853" y="2007018"/>
            <a:ext cx="804759" cy="479657"/>
          </a:xfrm>
          <a:prstGeom prst="rect">
            <a:avLst/>
          </a:prstGeom>
        </p:spPr>
      </p:pic>
      <p:pic>
        <p:nvPicPr>
          <p:cNvPr id="47" name="Picture 46">
            <a:extLst>
              <a:ext uri="{FF2B5EF4-FFF2-40B4-BE49-F238E27FC236}">
                <a16:creationId xmlns:a16="http://schemas.microsoft.com/office/drawing/2014/main" id="{4579C8A6-E526-2F5D-1A1D-D4079F5471A1}"/>
              </a:ext>
            </a:extLst>
          </p:cNvPr>
          <p:cNvPicPr>
            <a:picLocks noChangeAspect="1"/>
          </p:cNvPicPr>
          <p:nvPr/>
        </p:nvPicPr>
        <p:blipFill>
          <a:blip r:embed="rId15"/>
          <a:srcRect/>
          <a:stretch/>
        </p:blipFill>
        <p:spPr>
          <a:xfrm>
            <a:off x="8475407" y="5479633"/>
            <a:ext cx="509844" cy="438465"/>
          </a:xfrm>
          <a:prstGeom prst="rect">
            <a:avLst/>
          </a:prstGeom>
        </p:spPr>
      </p:pic>
      <p:pic>
        <p:nvPicPr>
          <p:cNvPr id="51" name="Picture 50">
            <a:extLst>
              <a:ext uri="{FF2B5EF4-FFF2-40B4-BE49-F238E27FC236}">
                <a16:creationId xmlns:a16="http://schemas.microsoft.com/office/drawing/2014/main" id="{85DAC562-2AC9-F36F-4072-929AFC0CD918}"/>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7020390" y="5509098"/>
            <a:ext cx="951756" cy="317252"/>
          </a:xfrm>
          <a:prstGeom prst="rect">
            <a:avLst/>
          </a:prstGeom>
        </p:spPr>
      </p:pic>
      <p:pic>
        <p:nvPicPr>
          <p:cNvPr id="57" name="Picture 56" descr="A black and orange logo&#10;&#10;AI-generated content may be incorrect.">
            <a:extLst>
              <a:ext uri="{FF2B5EF4-FFF2-40B4-BE49-F238E27FC236}">
                <a16:creationId xmlns:a16="http://schemas.microsoft.com/office/drawing/2014/main" id="{6B39972B-DEE3-913A-92FD-11C93499C3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35402" y="4541338"/>
            <a:ext cx="986367" cy="190983"/>
          </a:xfrm>
          <a:prstGeom prst="rect">
            <a:avLst/>
          </a:prstGeom>
        </p:spPr>
      </p:pic>
      <p:pic>
        <p:nvPicPr>
          <p:cNvPr id="22" name="Picture 21" descr="A black background with a black text&#10;&#10;AI-generated content may be incorrect.">
            <a:extLst>
              <a:ext uri="{FF2B5EF4-FFF2-40B4-BE49-F238E27FC236}">
                <a16:creationId xmlns:a16="http://schemas.microsoft.com/office/drawing/2014/main" id="{87FBAEC0-61E8-BE94-34B0-DBADCF1AD3CE}"/>
              </a:ext>
            </a:extLst>
          </p:cNvPr>
          <p:cNvPicPr>
            <a:picLocks noChangeAspect="1"/>
          </p:cNvPicPr>
          <p:nvPr/>
        </p:nvPicPr>
        <p:blipFill>
          <a:blip r:embed="rId19"/>
          <a:stretch>
            <a:fillRect/>
          </a:stretch>
        </p:blipFill>
        <p:spPr>
          <a:xfrm>
            <a:off x="5445589" y="5547997"/>
            <a:ext cx="1126067" cy="272735"/>
          </a:xfrm>
          <a:prstGeom prst="rect">
            <a:avLst/>
          </a:prstGeom>
        </p:spPr>
      </p:pic>
      <p:pic>
        <p:nvPicPr>
          <p:cNvPr id="26" name="Picture 25">
            <a:extLst>
              <a:ext uri="{FF2B5EF4-FFF2-40B4-BE49-F238E27FC236}">
                <a16:creationId xmlns:a16="http://schemas.microsoft.com/office/drawing/2014/main" id="{650CE564-D5BC-82AC-6F47-6783B15C8B03}"/>
              </a:ext>
            </a:extLst>
          </p:cNvPr>
          <p:cNvPicPr>
            <a:picLocks noChangeAspect="1"/>
          </p:cNvPicPr>
          <p:nvPr/>
        </p:nvPicPr>
        <p:blipFill>
          <a:blip r:embed="rId20"/>
          <a:stretch>
            <a:fillRect/>
          </a:stretch>
        </p:blipFill>
        <p:spPr>
          <a:xfrm>
            <a:off x="2132996" y="5570773"/>
            <a:ext cx="1109133" cy="258377"/>
          </a:xfrm>
          <a:prstGeom prst="rect">
            <a:avLst/>
          </a:prstGeom>
        </p:spPr>
      </p:pic>
      <p:pic>
        <p:nvPicPr>
          <p:cNvPr id="8" name="Picture 7" descr="A close-up of a logo&#10;&#10;AI-generated content may be incorrect.">
            <a:extLst>
              <a:ext uri="{FF2B5EF4-FFF2-40B4-BE49-F238E27FC236}">
                <a16:creationId xmlns:a16="http://schemas.microsoft.com/office/drawing/2014/main" id="{8750B301-CC90-28F6-549B-F5EA9CABF96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6316" y="4570792"/>
            <a:ext cx="635000" cy="423333"/>
          </a:xfrm>
          <a:prstGeom prst="rect">
            <a:avLst/>
          </a:prstGeom>
        </p:spPr>
      </p:pic>
      <p:sp>
        <p:nvSpPr>
          <p:cNvPr id="10" name="TextBox 9">
            <a:extLst>
              <a:ext uri="{FF2B5EF4-FFF2-40B4-BE49-F238E27FC236}">
                <a16:creationId xmlns:a16="http://schemas.microsoft.com/office/drawing/2014/main" id="{6C381249-7393-DBDB-B98B-50E6628D46FF}"/>
              </a:ext>
            </a:extLst>
          </p:cNvPr>
          <p:cNvSpPr txBox="1"/>
          <p:nvPr/>
        </p:nvSpPr>
        <p:spPr>
          <a:xfrm>
            <a:off x="596641" y="4153015"/>
            <a:ext cx="1430305" cy="328423"/>
          </a:xfrm>
          <a:prstGeom prst="rect">
            <a:avLst/>
          </a:prstGeom>
          <a:noFill/>
        </p:spPr>
        <p:txBody>
          <a:bodyPr wrap="square" lIns="0" tIns="0" rIns="0" bIns="0" rtlCol="0">
            <a:spAutoFit/>
          </a:bodyPr>
          <a:lstStyle/>
          <a:p>
            <a:pPr defTabSz="1218990">
              <a:defRPr/>
            </a:pPr>
            <a:r>
              <a:rPr lang="en-US" sz="800" b="1">
                <a:solidFill>
                  <a:srgbClr val="002C6C"/>
                </a:solidFill>
                <a:latin typeface="Verdana"/>
              </a:rPr>
              <a:t>Benjamin Hamilton</a:t>
            </a:r>
          </a:p>
          <a:p>
            <a:pPr defTabSz="609510" fontAlgn="base">
              <a:spcAft>
                <a:spcPct val="0"/>
              </a:spcAft>
              <a:buClr>
                <a:srgbClr val="F26334"/>
              </a:buClr>
              <a:defRPr/>
            </a:pPr>
            <a:r>
              <a:rPr lang="en-US" sz="667">
                <a:solidFill>
                  <a:srgbClr val="002C6C"/>
                </a:solidFill>
                <a:latin typeface="Verdana"/>
              </a:rPr>
              <a:t>Vice President Supply Chain Planning</a:t>
            </a:r>
          </a:p>
        </p:txBody>
      </p:sp>
      <p:pic>
        <p:nvPicPr>
          <p:cNvPr id="15" name="Picture 14">
            <a:extLst>
              <a:ext uri="{FF2B5EF4-FFF2-40B4-BE49-F238E27FC236}">
                <a16:creationId xmlns:a16="http://schemas.microsoft.com/office/drawing/2014/main" id="{CC3178AE-78E5-CFF8-894E-C2A2220A585C}"/>
              </a:ext>
            </a:extLst>
          </p:cNvPr>
          <p:cNvPicPr>
            <a:picLocks noChangeAspect="1"/>
          </p:cNvPicPr>
          <p:nvPr/>
        </p:nvPicPr>
        <p:blipFill>
          <a:blip r:embed="rId22"/>
          <a:srcRect l="7263" t="20866" r="8938" b="23827"/>
          <a:stretch/>
        </p:blipFill>
        <p:spPr>
          <a:xfrm>
            <a:off x="5440337" y="4547811"/>
            <a:ext cx="791684" cy="348343"/>
          </a:xfrm>
          <a:prstGeom prst="rect">
            <a:avLst/>
          </a:prstGeom>
        </p:spPr>
      </p:pic>
      <p:sp>
        <p:nvSpPr>
          <p:cNvPr id="16" name="TextBox 15">
            <a:extLst>
              <a:ext uri="{FF2B5EF4-FFF2-40B4-BE49-F238E27FC236}">
                <a16:creationId xmlns:a16="http://schemas.microsoft.com/office/drawing/2014/main" id="{A0704A32-BAFA-9F13-E22A-62918E8CB2ED}"/>
              </a:ext>
            </a:extLst>
          </p:cNvPr>
          <p:cNvSpPr txBox="1"/>
          <p:nvPr/>
        </p:nvSpPr>
        <p:spPr>
          <a:xfrm>
            <a:off x="5474206" y="4153015"/>
            <a:ext cx="1190489" cy="328423"/>
          </a:xfrm>
          <a:prstGeom prst="rect">
            <a:avLst/>
          </a:prstGeom>
          <a:noFill/>
        </p:spPr>
        <p:txBody>
          <a:bodyPr wrap="square" lIns="0" tIns="0" rIns="0" bIns="0" rtlCol="0">
            <a:spAutoFit/>
          </a:bodyPr>
          <a:lstStyle/>
          <a:p>
            <a:pPr defTabSz="1218990">
              <a:defRPr/>
            </a:pPr>
            <a:r>
              <a:rPr lang="en-US" sz="800" b="1">
                <a:solidFill>
                  <a:srgbClr val="002C6C"/>
                </a:solidFill>
                <a:latin typeface="Verdana"/>
              </a:rPr>
              <a:t>Greg Keller</a:t>
            </a:r>
          </a:p>
          <a:p>
            <a:pPr defTabSz="609510" fontAlgn="base">
              <a:spcAft>
                <a:spcPct val="0"/>
              </a:spcAft>
              <a:buClr>
                <a:srgbClr val="F26334"/>
              </a:buClr>
              <a:defRPr/>
            </a:pPr>
            <a:r>
              <a:rPr lang="en-US" sz="667">
                <a:solidFill>
                  <a:srgbClr val="002C6C"/>
                </a:solidFill>
                <a:latin typeface="Verdana"/>
              </a:rPr>
              <a:t>Senior Vice President, National Accounts</a:t>
            </a:r>
          </a:p>
        </p:txBody>
      </p:sp>
      <p:grpSp>
        <p:nvGrpSpPr>
          <p:cNvPr id="28" name="Group 27">
            <a:extLst>
              <a:ext uri="{FF2B5EF4-FFF2-40B4-BE49-F238E27FC236}">
                <a16:creationId xmlns:a16="http://schemas.microsoft.com/office/drawing/2014/main" id="{1157B6B8-3855-E8B3-A9E1-F71B89FB1CE7}"/>
              </a:ext>
            </a:extLst>
          </p:cNvPr>
          <p:cNvGrpSpPr/>
          <p:nvPr/>
        </p:nvGrpSpPr>
        <p:grpSpPr>
          <a:xfrm>
            <a:off x="7969248" y="1785937"/>
            <a:ext cx="3160219" cy="834621"/>
            <a:chOff x="5589857" y="1428750"/>
            <a:chExt cx="2370164" cy="625966"/>
          </a:xfrm>
        </p:grpSpPr>
        <p:sp>
          <p:nvSpPr>
            <p:cNvPr id="30" name="TextBox 29">
              <a:extLst>
                <a:ext uri="{FF2B5EF4-FFF2-40B4-BE49-F238E27FC236}">
                  <a16:creationId xmlns:a16="http://schemas.microsoft.com/office/drawing/2014/main" id="{7F59C53A-9218-AD47-A6C6-F66AE928808C}"/>
                </a:ext>
              </a:extLst>
            </p:cNvPr>
            <p:cNvSpPr txBox="1"/>
            <p:nvPr/>
          </p:nvSpPr>
          <p:spPr>
            <a:xfrm>
              <a:off x="5902406" y="1428750"/>
              <a:ext cx="1815745" cy="138500"/>
            </a:xfrm>
            <a:prstGeom prst="rect">
              <a:avLst/>
            </a:prstGeom>
            <a:noFill/>
          </p:spPr>
          <p:txBody>
            <a:bodyPr wrap="square" lIns="0" tIns="0" rIns="0" bIns="0" rtlCol="0">
              <a:spAutoFit/>
            </a:bodyPr>
            <a:lstStyle/>
            <a:p>
              <a:pPr defTabSz="1218990">
                <a:defRPr/>
              </a:pPr>
              <a:r>
                <a:rPr lang="en-US" sz="1200" b="1">
                  <a:solidFill>
                    <a:srgbClr val="002C6C"/>
                  </a:solidFill>
                  <a:latin typeface="Verdana"/>
                </a:rPr>
                <a:t>Vice Chairman</a:t>
              </a:r>
              <a:endParaRPr lang="en-US" sz="200" b="1">
                <a:solidFill>
                  <a:srgbClr val="002C6C"/>
                </a:solidFill>
                <a:latin typeface="Verdana"/>
              </a:endParaRPr>
            </a:p>
          </p:txBody>
        </p:sp>
        <p:sp>
          <p:nvSpPr>
            <p:cNvPr id="32" name="TextBox 31">
              <a:extLst>
                <a:ext uri="{FF2B5EF4-FFF2-40B4-BE49-F238E27FC236}">
                  <a16:creationId xmlns:a16="http://schemas.microsoft.com/office/drawing/2014/main" id="{C7A36A47-B1A1-7229-441B-2493D79A201B}"/>
                </a:ext>
              </a:extLst>
            </p:cNvPr>
            <p:cNvSpPr txBox="1"/>
            <p:nvPr/>
          </p:nvSpPr>
          <p:spPr>
            <a:xfrm>
              <a:off x="5902404" y="1623829"/>
              <a:ext cx="2057617" cy="323021"/>
            </a:xfrm>
            <a:prstGeom prst="rect">
              <a:avLst/>
            </a:prstGeom>
            <a:noFill/>
          </p:spPr>
          <p:txBody>
            <a:bodyPr wrap="square" lIns="0" tIns="0" rIns="0" bIns="0" rtlCol="0">
              <a:spAutoFit/>
            </a:bodyPr>
            <a:lstStyle/>
            <a:p>
              <a:pPr defTabSz="1218990">
                <a:defRPr/>
              </a:pPr>
              <a:r>
                <a:rPr lang="en-US" sz="933" b="1">
                  <a:solidFill>
                    <a:srgbClr val="002C6C"/>
                  </a:solidFill>
                  <a:latin typeface="Verdana"/>
                </a:rPr>
                <a:t>Brian Dick</a:t>
              </a:r>
            </a:p>
            <a:p>
              <a:pPr defTabSz="1218990">
                <a:defRPr/>
              </a:pPr>
              <a:r>
                <a:rPr lang="en-US" sz="933">
                  <a:solidFill>
                    <a:srgbClr val="002C6C"/>
                  </a:solidFill>
                  <a:latin typeface="Verdana"/>
                </a:rPr>
                <a:t>President and Chief Executive Officer</a:t>
              </a:r>
            </a:p>
            <a:p>
              <a:pPr defTabSz="1218990">
                <a:defRPr/>
              </a:pPr>
              <a:r>
                <a:rPr lang="en-US" sz="933">
                  <a:solidFill>
                    <a:srgbClr val="002C6C"/>
                  </a:solidFill>
                  <a:latin typeface="Verdana"/>
                </a:rPr>
                <a:t>Golden State Foods</a:t>
              </a:r>
            </a:p>
          </p:txBody>
        </p:sp>
        <p:cxnSp>
          <p:nvCxnSpPr>
            <p:cNvPr id="35" name="Straight Connector 34">
              <a:extLst>
                <a:ext uri="{FF2B5EF4-FFF2-40B4-BE49-F238E27FC236}">
                  <a16:creationId xmlns:a16="http://schemas.microsoft.com/office/drawing/2014/main" id="{990A5593-1651-CD7F-066C-A583A6A74060}"/>
                </a:ext>
              </a:extLst>
            </p:cNvPr>
            <p:cNvCxnSpPr>
              <a:cxnSpLocks/>
            </p:cNvCxnSpPr>
            <p:nvPr/>
          </p:nvCxnSpPr>
          <p:spPr>
            <a:xfrm>
              <a:off x="5589857" y="1428750"/>
              <a:ext cx="0" cy="625966"/>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00882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7A6F98D-B363-5B6B-C8FA-28031AC097BD}"/>
              </a:ext>
            </a:extLst>
          </p:cNvPr>
          <p:cNvSpPr>
            <a:spLocks noGrp="1"/>
          </p:cNvSpPr>
          <p:nvPr>
            <p:ph type="body" sz="quarter" idx="20"/>
          </p:nvPr>
        </p:nvSpPr>
        <p:spPr>
          <a:xfrm>
            <a:off x="604077" y="1498600"/>
            <a:ext cx="5491923" cy="4368800"/>
          </a:xfrm>
        </p:spPr>
        <p:txBody>
          <a:bodyPr/>
          <a:lstStyle/>
          <a:p>
            <a:pPr marL="0" indent="0">
              <a:spcAft>
                <a:spcPts val="800"/>
              </a:spcAft>
              <a:buNone/>
            </a:pPr>
            <a:r>
              <a:rPr lang="en-US" sz="2133" b="1">
                <a:solidFill>
                  <a:schemeClr val="accent1"/>
                </a:solidFill>
                <a:latin typeface="Verdana" panose="020B0604030504040204" pitchFamily="34" charset="0"/>
              </a:rPr>
              <a:t>The Global Product Classification (GPC) by GS1 is a standardized taxonomy for categorizing products in the supply chain. </a:t>
            </a:r>
          </a:p>
          <a:p>
            <a:pPr marL="0" indent="0">
              <a:lnSpc>
                <a:spcPct val="110000"/>
              </a:lnSpc>
              <a:spcBef>
                <a:spcPts val="267"/>
              </a:spcBef>
              <a:spcAft>
                <a:spcPts val="0"/>
              </a:spcAft>
              <a:buNone/>
            </a:pPr>
            <a:r>
              <a:rPr lang="en-US" sz="1600">
                <a:latin typeface="Verdana" panose="020B0604030504040204" pitchFamily="34" charset="0"/>
              </a:rPr>
              <a:t>It arranges products hierarchically based on their characteristics and relationships, from broad categories to specific classifications. This system aids in: </a:t>
            </a:r>
          </a:p>
          <a:p>
            <a:pPr marL="243834" indent="-243834">
              <a:lnSpc>
                <a:spcPct val="110000"/>
              </a:lnSpc>
              <a:spcBef>
                <a:spcPts val="267"/>
              </a:spcBef>
              <a:spcAft>
                <a:spcPts val="0"/>
              </a:spcAft>
            </a:pPr>
            <a:r>
              <a:rPr lang="en-US" sz="1600">
                <a:latin typeface="Verdana" panose="020B0604030504040204" pitchFamily="34" charset="0"/>
              </a:rPr>
              <a:t>Uniform product listing</a:t>
            </a:r>
          </a:p>
          <a:p>
            <a:pPr marL="243834" indent="-243834">
              <a:lnSpc>
                <a:spcPct val="110000"/>
              </a:lnSpc>
              <a:spcBef>
                <a:spcPts val="267"/>
              </a:spcBef>
              <a:spcAft>
                <a:spcPts val="0"/>
              </a:spcAft>
            </a:pPr>
            <a:r>
              <a:rPr lang="en-US" sz="1600">
                <a:latin typeface="Verdana" panose="020B0604030504040204" pitchFamily="34" charset="0"/>
              </a:rPr>
              <a:t>Improving supply chain communication</a:t>
            </a:r>
          </a:p>
          <a:p>
            <a:pPr marL="243834" indent="-243834">
              <a:lnSpc>
                <a:spcPct val="110000"/>
              </a:lnSpc>
              <a:spcBef>
                <a:spcPts val="267"/>
              </a:spcBef>
              <a:spcAft>
                <a:spcPts val="0"/>
              </a:spcAft>
            </a:pPr>
            <a:r>
              <a:rPr lang="en-US" sz="1600">
                <a:latin typeface="Verdana" panose="020B0604030504040204" pitchFamily="34" charset="0"/>
              </a:rPr>
              <a:t>Increasing productivity</a:t>
            </a:r>
          </a:p>
          <a:p>
            <a:pPr marL="243834" indent="-243834">
              <a:lnSpc>
                <a:spcPct val="110000"/>
              </a:lnSpc>
              <a:spcBef>
                <a:spcPts val="267"/>
              </a:spcBef>
              <a:spcAft>
                <a:spcPts val="0"/>
              </a:spcAft>
            </a:pPr>
            <a:r>
              <a:rPr lang="en-US" sz="1600">
                <a:latin typeface="Verdana" panose="020B0604030504040204" pitchFamily="34" charset="0"/>
              </a:rPr>
              <a:t>Automation</a:t>
            </a:r>
          </a:p>
          <a:p>
            <a:pPr marL="243834" indent="-243834">
              <a:lnSpc>
                <a:spcPct val="110000"/>
              </a:lnSpc>
              <a:spcBef>
                <a:spcPts val="267"/>
              </a:spcBef>
              <a:spcAft>
                <a:spcPts val="0"/>
              </a:spcAft>
            </a:pPr>
            <a:r>
              <a:rPr lang="en-US" sz="1600">
                <a:latin typeface="Verdana" panose="020B0604030504040204" pitchFamily="34" charset="0"/>
              </a:rPr>
              <a:t>Reducing common problems such as overstocking and returns</a:t>
            </a:r>
            <a:endParaRPr lang="en-US" sz="1600"/>
          </a:p>
        </p:txBody>
      </p:sp>
      <p:sp>
        <p:nvSpPr>
          <p:cNvPr id="4" name="Title 3"/>
          <p:cNvSpPr>
            <a:spLocks noGrp="1"/>
          </p:cNvSpPr>
          <p:nvPr>
            <p:ph type="title"/>
          </p:nvPr>
        </p:nvSpPr>
        <p:spPr/>
        <p:txBody>
          <a:bodyPr/>
          <a:lstStyle/>
          <a:p>
            <a:r>
              <a:rPr lang="en-US"/>
              <a:t>What is GS1 Global Product Classification (GPC)?</a:t>
            </a:r>
          </a:p>
        </p:txBody>
      </p:sp>
      <p:sp>
        <p:nvSpPr>
          <p:cNvPr id="3" name="Slide Number Placeholder 2"/>
          <p:cNvSpPr>
            <a:spLocks noGrp="1"/>
          </p:cNvSpPr>
          <p:nvPr>
            <p:ph type="sldNum" sz="quarter" idx="17"/>
          </p:nvPr>
        </p:nvSpPr>
        <p:spPr/>
        <p:txBody>
          <a:bodyPr/>
          <a:lstStyle/>
          <a:p>
            <a:pPr defTabSz="1219050" fontAlgn="base">
              <a:spcAft>
                <a:spcPct val="0"/>
              </a:spcAft>
              <a:defRPr/>
            </a:pPr>
            <a:fld id="{4472AB7F-E8D0-4874-A9B8-335B68DC5F05}" type="slidenum">
              <a:rPr lang="en-US"/>
              <a:pPr defTabSz="1219050" fontAlgn="base">
                <a:spcAft>
                  <a:spcPct val="0"/>
                </a:spcAft>
                <a:defRPr/>
              </a:pPr>
              <a:t>16</a:t>
            </a:fld>
            <a:endParaRPr lang="en-US"/>
          </a:p>
        </p:txBody>
      </p:sp>
      <p:pic>
        <p:nvPicPr>
          <p:cNvPr id="10" name="Picture 9">
            <a:extLst>
              <a:ext uri="{FF2B5EF4-FFF2-40B4-BE49-F238E27FC236}">
                <a16:creationId xmlns:a16="http://schemas.microsoft.com/office/drawing/2014/main" id="{E9F24EEE-6FAB-F00A-2881-9A206934D6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19863" y="2315475"/>
            <a:ext cx="6443109" cy="3043925"/>
          </a:xfrm>
          <a:prstGeom prst="rect">
            <a:avLst/>
          </a:prstGeom>
        </p:spPr>
      </p:pic>
    </p:spTree>
    <p:extLst>
      <p:ext uri="{BB962C8B-B14F-4D97-AF65-F5344CB8AC3E}">
        <p14:creationId xmlns:p14="http://schemas.microsoft.com/office/powerpoint/2010/main" val="1092192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67B3E-BC1A-C328-B798-5FCD47F3EEF6}"/>
              </a:ext>
            </a:extLst>
          </p:cNvPr>
          <p:cNvSpPr>
            <a:spLocks noGrp="1"/>
          </p:cNvSpPr>
          <p:nvPr>
            <p:ph type="title"/>
          </p:nvPr>
        </p:nvSpPr>
        <p:spPr/>
        <p:txBody>
          <a:bodyPr/>
          <a:lstStyle/>
          <a:p>
            <a:r>
              <a:rPr lang="en-US"/>
              <a:t>Benefits of GS1 Global Product Classification </a:t>
            </a:r>
          </a:p>
        </p:txBody>
      </p:sp>
      <p:sp>
        <p:nvSpPr>
          <p:cNvPr id="4" name="Content Placeholder 3">
            <a:extLst>
              <a:ext uri="{FF2B5EF4-FFF2-40B4-BE49-F238E27FC236}">
                <a16:creationId xmlns:a16="http://schemas.microsoft.com/office/drawing/2014/main" id="{ACA0C9B7-7638-16C6-0324-9C626AA969FC}"/>
              </a:ext>
            </a:extLst>
          </p:cNvPr>
          <p:cNvSpPr>
            <a:spLocks noGrp="1"/>
          </p:cNvSpPr>
          <p:nvPr>
            <p:ph idx="11"/>
          </p:nvPr>
        </p:nvSpPr>
        <p:spPr>
          <a:xfrm>
            <a:off x="596961" y="1803401"/>
            <a:ext cx="5429956" cy="3864727"/>
          </a:xfrm>
        </p:spPr>
        <p:txBody>
          <a:bodyPr/>
          <a:lstStyle/>
          <a:p>
            <a:pPr>
              <a:spcAft>
                <a:spcPts val="800"/>
              </a:spcAft>
            </a:pPr>
            <a:r>
              <a:rPr lang="en-US" sz="1867"/>
              <a:t>Serves as a crucial classification system facilitating communication between parties exchanging information</a:t>
            </a:r>
          </a:p>
          <a:p>
            <a:pPr>
              <a:spcAft>
                <a:spcPts val="800"/>
              </a:spcAft>
            </a:pPr>
            <a:r>
              <a:rPr lang="en-US" sz="1867"/>
              <a:t>Enhances buying programs by enabling buyers to identify and select relevant product groups in advance</a:t>
            </a:r>
          </a:p>
          <a:p>
            <a:pPr>
              <a:spcAft>
                <a:spcPts val="800"/>
              </a:spcAft>
            </a:pPr>
            <a:r>
              <a:rPr lang="en-US" sz="1867"/>
              <a:t>Establishes a unified language for category management and merchandising, leading to quicker responses to consumer demands</a:t>
            </a:r>
            <a:endParaRPr lang="en-US"/>
          </a:p>
        </p:txBody>
      </p:sp>
      <p:sp>
        <p:nvSpPr>
          <p:cNvPr id="3" name="Slide Number Placeholder 2">
            <a:extLst>
              <a:ext uri="{FF2B5EF4-FFF2-40B4-BE49-F238E27FC236}">
                <a16:creationId xmlns:a16="http://schemas.microsoft.com/office/drawing/2014/main" id="{122ADEF9-6DA9-4629-0EC4-DFE942BB15B3}"/>
              </a:ext>
            </a:extLst>
          </p:cNvPr>
          <p:cNvSpPr>
            <a:spLocks noGrp="1"/>
          </p:cNvSpPr>
          <p:nvPr>
            <p:ph type="sldNum" sz="quarter" idx="12"/>
          </p:nvPr>
        </p:nvSpPr>
        <p:spPr/>
        <p:txBody>
          <a:bodyPr/>
          <a:lstStyle/>
          <a:p>
            <a:pPr defTabSz="1219050" fontAlgn="base">
              <a:spcAft>
                <a:spcPct val="0"/>
              </a:spcAft>
              <a:defRPr/>
            </a:pPr>
            <a:fld id="{4472AB7F-E8D0-4874-A9B8-335B68DC5F05}" type="slidenum">
              <a:rPr lang="en-US"/>
              <a:pPr defTabSz="1219050" fontAlgn="base">
                <a:spcAft>
                  <a:spcPct val="0"/>
                </a:spcAft>
                <a:defRPr/>
              </a:pPr>
              <a:t>17</a:t>
            </a:fld>
            <a:endParaRPr lang="en-US"/>
          </a:p>
        </p:txBody>
      </p:sp>
      <p:sp>
        <p:nvSpPr>
          <p:cNvPr id="6" name="Content Placeholder 3">
            <a:extLst>
              <a:ext uri="{FF2B5EF4-FFF2-40B4-BE49-F238E27FC236}">
                <a16:creationId xmlns:a16="http://schemas.microsoft.com/office/drawing/2014/main" id="{FC4BFAE7-8EEA-E2E7-EF09-58D276581A7C}"/>
              </a:ext>
            </a:extLst>
          </p:cNvPr>
          <p:cNvSpPr txBox="1">
            <a:spLocks/>
          </p:cNvSpPr>
          <p:nvPr/>
        </p:nvSpPr>
        <p:spPr bwMode="auto">
          <a:xfrm>
            <a:off x="6026916" y="1803401"/>
            <a:ext cx="5561645" cy="3864727"/>
          </a:xfrm>
          <a:prstGeom prst="rect">
            <a:avLst/>
          </a:prstGeom>
          <a:noFill/>
          <a:ln w="9525">
            <a:noFill/>
            <a:miter lim="800000"/>
            <a:headEnd/>
            <a:tailEnd/>
          </a:ln>
        </p:spPr>
        <p:txBody>
          <a:bodyPr vert="horz" wrap="square" lIns="121908" tIns="60955" rIns="121908" bIns="60955" numCol="1" anchor="t" anchorCtr="0" compatLnSpc="1">
            <a:prstTxWarp prst="textNoShape">
              <a:avLst/>
            </a:prstTxWarp>
          </a:bodyPr>
          <a:lstStyle>
            <a:lvl1pPr marL="274320" marR="0" indent="-274320" algn="l" defTabSz="457155" rtl="0" eaLnBrk="1" fontAlgn="base" latinLnBrk="0" hangingPunct="1">
              <a:lnSpc>
                <a:spcPct val="110000"/>
              </a:lnSpc>
              <a:spcBef>
                <a:spcPts val="400"/>
              </a:spcBef>
              <a:spcAft>
                <a:spcPct val="0"/>
              </a:spcAft>
              <a:buClr>
                <a:schemeClr val="accent1"/>
              </a:buClr>
              <a:buSzTx/>
              <a:buFont typeface="Arial"/>
              <a:buChar char="•"/>
              <a:tabLst/>
              <a:defRPr sz="1500" b="0" i="0" kern="1200" baseline="0">
                <a:solidFill>
                  <a:schemeClr val="tx2"/>
                </a:solidFill>
                <a:latin typeface="Verdana"/>
                <a:ea typeface="ＭＳ Ｐゴシック" charset="0"/>
                <a:cs typeface="Verdana"/>
              </a:defRPr>
            </a:lvl1pPr>
            <a:lvl2pPr marL="548640" marR="0" indent="-274320" algn="l" defTabSz="457155" rtl="0" eaLnBrk="1" fontAlgn="base" latinLnBrk="0" hangingPunct="1">
              <a:lnSpc>
                <a:spcPct val="110000"/>
              </a:lnSpc>
              <a:spcBef>
                <a:spcPts val="400"/>
              </a:spcBef>
              <a:spcAft>
                <a:spcPct val="0"/>
              </a:spcAft>
              <a:buClr>
                <a:schemeClr val="accent1"/>
              </a:buClr>
              <a:buSzTx/>
              <a:buFont typeface="Lucida Grande"/>
              <a:buChar char="­"/>
              <a:tabLst/>
              <a:defRPr sz="1500" b="0" i="0" kern="1200">
                <a:solidFill>
                  <a:schemeClr val="tx2"/>
                </a:solidFill>
                <a:latin typeface="Verdana"/>
                <a:ea typeface="ＭＳ Ｐゴシック" charset="0"/>
                <a:cs typeface="Verdana"/>
              </a:defRPr>
            </a:lvl2pPr>
            <a:lvl3pPr marL="824400" indent="-274320" algn="l" defTabSz="457155" rtl="0" eaLnBrk="1" fontAlgn="base" hangingPunct="1">
              <a:lnSpc>
                <a:spcPct val="110000"/>
              </a:lnSpc>
              <a:spcBef>
                <a:spcPts val="400"/>
              </a:spcBef>
              <a:spcAft>
                <a:spcPct val="0"/>
              </a:spcAft>
              <a:buClr>
                <a:schemeClr val="accent1"/>
              </a:buClr>
              <a:buFont typeface="Arial"/>
              <a:buChar char="•"/>
              <a:defRPr sz="1500" b="0" i="0" kern="1200">
                <a:solidFill>
                  <a:schemeClr val="tx2"/>
                </a:solidFill>
                <a:latin typeface="Verdana"/>
                <a:ea typeface="ＭＳ Ｐゴシック" charset="0"/>
                <a:cs typeface="Verdana"/>
              </a:defRPr>
            </a:lvl3pPr>
            <a:lvl4pPr marL="1115568" indent="-274320" algn="l" defTabSz="457155" rtl="0" eaLnBrk="1" fontAlgn="base" hangingPunct="1">
              <a:lnSpc>
                <a:spcPct val="110000"/>
              </a:lnSpc>
              <a:spcBef>
                <a:spcPts val="400"/>
              </a:spcBef>
              <a:spcAft>
                <a:spcPct val="0"/>
              </a:spcAft>
              <a:buClr>
                <a:schemeClr val="accent1"/>
              </a:buClr>
              <a:buFont typeface="Lucida Grande"/>
              <a:buChar char="­"/>
              <a:defRPr sz="1500" b="0" i="0" kern="1200">
                <a:solidFill>
                  <a:schemeClr val="tx2"/>
                </a:solidFill>
                <a:latin typeface="Verdana"/>
                <a:ea typeface="ＭＳ Ｐゴシック" charset="0"/>
                <a:cs typeface="Verdana"/>
              </a:defRPr>
            </a:lvl4pPr>
            <a:lvl5pPr marL="1371600" indent="-274320" algn="l" defTabSz="457155" rtl="0" eaLnBrk="1" fontAlgn="base" hangingPunct="1">
              <a:lnSpc>
                <a:spcPct val="110000"/>
              </a:lnSpc>
              <a:spcBef>
                <a:spcPts val="400"/>
              </a:spcBef>
              <a:spcAft>
                <a:spcPct val="0"/>
              </a:spcAft>
              <a:buClr>
                <a:schemeClr val="accent1"/>
              </a:buClr>
              <a:buSzPct val="100000"/>
              <a:buFont typeface="Arial"/>
              <a:buChar char="•"/>
              <a:defRPr sz="15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365751" indent="-365751" defTabSz="609525">
              <a:spcBef>
                <a:spcPts val="533"/>
              </a:spcBef>
              <a:spcAft>
                <a:spcPts val="800"/>
              </a:spcAft>
              <a:buClr>
                <a:srgbClr val="F26334"/>
              </a:buClr>
            </a:pPr>
            <a:r>
              <a:rPr lang="en-US" sz="1867">
                <a:solidFill>
                  <a:srgbClr val="002C6C"/>
                </a:solidFill>
              </a:rPr>
              <a:t>Aids in the analysis of spending and purchasing trends within specific categories</a:t>
            </a:r>
          </a:p>
          <a:p>
            <a:pPr marL="365751" indent="-365751" defTabSz="609525">
              <a:spcBef>
                <a:spcPts val="533"/>
              </a:spcBef>
              <a:spcAft>
                <a:spcPts val="800"/>
              </a:spcAft>
              <a:buClr>
                <a:srgbClr val="F26334"/>
              </a:buClr>
            </a:pPr>
            <a:r>
              <a:rPr lang="en-US" sz="1867">
                <a:solidFill>
                  <a:srgbClr val="002C6C"/>
                </a:solidFill>
              </a:rPr>
              <a:t>Streamlines internal processes by organizing them into distinct categories</a:t>
            </a:r>
          </a:p>
          <a:p>
            <a:pPr marL="365751" indent="-365751" defTabSz="609525">
              <a:spcBef>
                <a:spcPts val="533"/>
              </a:spcBef>
              <a:spcAft>
                <a:spcPts val="800"/>
              </a:spcAft>
              <a:buClr>
                <a:srgbClr val="F26334"/>
              </a:buClr>
            </a:pPr>
            <a:r>
              <a:rPr lang="en-US" sz="1867">
                <a:solidFill>
                  <a:srgbClr val="002C6C"/>
                </a:solidFill>
              </a:rPr>
              <a:t>Acts as an essential component for the exchange of data, including integration with the Global Data Synchronization </a:t>
            </a:r>
            <a:r>
              <a:rPr lang="en-US" sz="1867" err="1">
                <a:solidFill>
                  <a:srgbClr val="002C6C"/>
                </a:solidFill>
              </a:rPr>
              <a:t>Network</a:t>
            </a:r>
            <a:r>
              <a:rPr lang="en-US" sz="1867" baseline="30000" err="1">
                <a:solidFill>
                  <a:srgbClr val="002C6C"/>
                </a:solidFill>
              </a:rPr>
              <a:t>TM</a:t>
            </a:r>
            <a:r>
              <a:rPr lang="en-US" sz="1867">
                <a:solidFill>
                  <a:srgbClr val="002C6C"/>
                </a:solidFill>
              </a:rPr>
              <a:t> (GDSN</a:t>
            </a:r>
            <a:r>
              <a:rPr lang="en-US" sz="1867" baseline="30000">
                <a:solidFill>
                  <a:srgbClr val="002C6C"/>
                </a:solidFill>
              </a:rPr>
              <a:t>®</a:t>
            </a:r>
            <a:r>
              <a:rPr lang="en-US" sz="1867">
                <a:solidFill>
                  <a:srgbClr val="002C6C"/>
                </a:solidFill>
              </a:rPr>
              <a:t>) and the GS1 Global Data Model (GDM)</a:t>
            </a:r>
          </a:p>
        </p:txBody>
      </p:sp>
    </p:spTree>
    <p:extLst>
      <p:ext uri="{BB962C8B-B14F-4D97-AF65-F5344CB8AC3E}">
        <p14:creationId xmlns:p14="http://schemas.microsoft.com/office/powerpoint/2010/main" val="1261132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A588D6-A99A-D0EB-E998-4A1217A2FAE8}"/>
              </a:ext>
            </a:extLst>
          </p:cNvPr>
          <p:cNvSpPr>
            <a:spLocks noGrp="1"/>
          </p:cNvSpPr>
          <p:nvPr>
            <p:ph type="body" sz="quarter" idx="11"/>
          </p:nvPr>
        </p:nvSpPr>
        <p:spPr/>
        <p:txBody>
          <a:bodyPr/>
          <a:lstStyle/>
          <a:p>
            <a:r>
              <a:rPr lang="en-US" sz="2133"/>
              <a:t>The GPC system is a standardized framework that simplifies product categorization across different markets and industries. </a:t>
            </a:r>
          </a:p>
        </p:txBody>
      </p:sp>
      <p:sp>
        <p:nvSpPr>
          <p:cNvPr id="2" name="Title 1">
            <a:extLst>
              <a:ext uri="{FF2B5EF4-FFF2-40B4-BE49-F238E27FC236}">
                <a16:creationId xmlns:a16="http://schemas.microsoft.com/office/drawing/2014/main" id="{E0561F92-EAC7-4FA6-7266-16F5C088B6F9}"/>
              </a:ext>
            </a:extLst>
          </p:cNvPr>
          <p:cNvSpPr>
            <a:spLocks noGrp="1"/>
          </p:cNvSpPr>
          <p:nvPr>
            <p:ph type="title"/>
          </p:nvPr>
        </p:nvSpPr>
        <p:spPr/>
        <p:txBody>
          <a:bodyPr/>
          <a:lstStyle/>
          <a:p>
            <a:r>
              <a:rPr lang="en-US" b="1"/>
              <a:t>How It Works: </a:t>
            </a:r>
            <a:r>
              <a:rPr lang="en-US"/>
              <a:t>GS1 Global Product Classification</a:t>
            </a:r>
          </a:p>
        </p:txBody>
      </p:sp>
      <p:sp>
        <p:nvSpPr>
          <p:cNvPr id="3" name="Slide Number Placeholder 2">
            <a:extLst>
              <a:ext uri="{FF2B5EF4-FFF2-40B4-BE49-F238E27FC236}">
                <a16:creationId xmlns:a16="http://schemas.microsoft.com/office/drawing/2014/main" id="{778A129E-71C0-B8F4-6495-C5F2A505FBC6}"/>
              </a:ext>
            </a:extLst>
          </p:cNvPr>
          <p:cNvSpPr>
            <a:spLocks noGrp="1"/>
          </p:cNvSpPr>
          <p:nvPr>
            <p:ph type="sldNum" sz="quarter" idx="14"/>
          </p:nvPr>
        </p:nvSpPr>
        <p:spPr/>
        <p:txBody>
          <a:bodyPr/>
          <a:lstStyle/>
          <a:p>
            <a:pPr defTabSz="1219050" fontAlgn="base">
              <a:spcAft>
                <a:spcPct val="0"/>
              </a:spcAft>
              <a:defRPr/>
            </a:pPr>
            <a:fld id="{4472AB7F-E8D0-4874-A9B8-335B68DC5F05}" type="slidenum">
              <a:rPr lang="en-US"/>
              <a:pPr defTabSz="1219050" fontAlgn="base">
                <a:spcAft>
                  <a:spcPct val="0"/>
                </a:spcAft>
                <a:defRPr/>
              </a:pPr>
              <a:t>18</a:t>
            </a:fld>
            <a:endParaRPr lang="en-US"/>
          </a:p>
        </p:txBody>
      </p:sp>
      <p:sp>
        <p:nvSpPr>
          <p:cNvPr id="10" name="Text Placeholder 2">
            <a:extLst>
              <a:ext uri="{FF2B5EF4-FFF2-40B4-BE49-F238E27FC236}">
                <a16:creationId xmlns:a16="http://schemas.microsoft.com/office/drawing/2014/main" id="{C271A4C3-D0C7-03FA-E6DA-15A49B32720C}"/>
              </a:ext>
            </a:extLst>
          </p:cNvPr>
          <p:cNvSpPr txBox="1">
            <a:spLocks/>
          </p:cNvSpPr>
          <p:nvPr/>
        </p:nvSpPr>
        <p:spPr>
          <a:xfrm>
            <a:off x="604077" y="2419234"/>
            <a:ext cx="4679123" cy="3448167"/>
          </a:xfrm>
          <a:prstGeom prst="rect">
            <a:avLst/>
          </a:prstGeom>
        </p:spPr>
        <p:txBody>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182875" indent="-182875" defTabSz="609525">
              <a:spcBef>
                <a:spcPts val="533"/>
              </a:spcBef>
              <a:buClr>
                <a:srgbClr val="F26334"/>
              </a:buClr>
            </a:pPr>
            <a:r>
              <a:rPr lang="en-US" sz="1200">
                <a:solidFill>
                  <a:srgbClr val="002C6C"/>
                </a:solidFill>
              </a:rPr>
              <a:t>It's structured into a hierarchy that starts with the broadest category, the </a:t>
            </a:r>
            <a:r>
              <a:rPr lang="en-US" sz="1200" b="1">
                <a:solidFill>
                  <a:srgbClr val="002C6C"/>
                </a:solidFill>
              </a:rPr>
              <a:t>Segment, </a:t>
            </a:r>
            <a:r>
              <a:rPr lang="en-US" sz="1200">
                <a:solidFill>
                  <a:srgbClr val="002C6C"/>
                </a:solidFill>
              </a:rPr>
              <a:t>which indicates the industry to which a product belongs.</a:t>
            </a:r>
          </a:p>
          <a:p>
            <a:pPr marL="182875" indent="-182875" defTabSz="609525">
              <a:spcBef>
                <a:spcPts val="533"/>
              </a:spcBef>
              <a:buClr>
                <a:srgbClr val="F26334"/>
              </a:buClr>
            </a:pPr>
            <a:r>
              <a:rPr lang="en-US" sz="1200">
                <a:solidFill>
                  <a:srgbClr val="002C6C"/>
                </a:solidFill>
              </a:rPr>
              <a:t>Within each Segment, there are </a:t>
            </a:r>
            <a:r>
              <a:rPr lang="en-US" sz="1200" b="1">
                <a:solidFill>
                  <a:srgbClr val="002C6C"/>
                </a:solidFill>
              </a:rPr>
              <a:t>Families, </a:t>
            </a:r>
            <a:r>
              <a:rPr lang="en-US" sz="1200">
                <a:solidFill>
                  <a:srgbClr val="002C6C"/>
                </a:solidFill>
              </a:rPr>
              <a:t>which are groups of products that serve a common purpose. </a:t>
            </a:r>
          </a:p>
          <a:p>
            <a:pPr marL="182875" indent="-182875" defTabSz="609525">
              <a:spcBef>
                <a:spcPts val="533"/>
              </a:spcBef>
              <a:buClr>
                <a:srgbClr val="F26334"/>
              </a:buClr>
            </a:pPr>
            <a:r>
              <a:rPr lang="en-US" sz="1200">
                <a:solidFill>
                  <a:srgbClr val="002C6C"/>
                </a:solidFill>
              </a:rPr>
              <a:t>Breaking down further, each Family contains various </a:t>
            </a:r>
            <a:r>
              <a:rPr lang="en-US" sz="1200" b="1">
                <a:solidFill>
                  <a:srgbClr val="002C6C"/>
                </a:solidFill>
              </a:rPr>
              <a:t>Classes, </a:t>
            </a:r>
            <a:r>
              <a:rPr lang="en-US" sz="1200">
                <a:solidFill>
                  <a:srgbClr val="002C6C"/>
                </a:solidFill>
              </a:rPr>
              <a:t>which are more specific groupings based on the nature of the products. </a:t>
            </a:r>
          </a:p>
          <a:p>
            <a:pPr marL="182875" indent="-182875" defTabSz="609525">
              <a:spcBef>
                <a:spcPts val="533"/>
              </a:spcBef>
              <a:buClr>
                <a:srgbClr val="F26334"/>
              </a:buClr>
            </a:pPr>
            <a:r>
              <a:rPr lang="en-US" sz="1200">
                <a:solidFill>
                  <a:srgbClr val="002C6C"/>
                </a:solidFill>
              </a:rPr>
              <a:t>The most detailed level is the </a:t>
            </a:r>
            <a:r>
              <a:rPr lang="en-US" sz="1200" b="1">
                <a:solidFill>
                  <a:srgbClr val="002C6C"/>
                </a:solidFill>
              </a:rPr>
              <a:t>Brick, </a:t>
            </a:r>
            <a:r>
              <a:rPr lang="en-US" sz="1200">
                <a:solidFill>
                  <a:srgbClr val="002C6C"/>
                </a:solidFill>
              </a:rPr>
              <a:t>which refers to individual products that share the same features or functions. </a:t>
            </a:r>
          </a:p>
          <a:p>
            <a:pPr marL="0" indent="0" defTabSz="609525">
              <a:spcBef>
                <a:spcPts val="800"/>
              </a:spcBef>
              <a:buClr>
                <a:srgbClr val="F26334"/>
              </a:buClr>
              <a:buNone/>
            </a:pPr>
            <a:r>
              <a:rPr lang="en-US" sz="1200">
                <a:solidFill>
                  <a:srgbClr val="002C6C"/>
                </a:solidFill>
              </a:rPr>
              <a:t>This systematic approach ensures that products are classified consistently worldwide, enhancing communication and efficiency between suppliers and customers in the global marketplace.</a:t>
            </a:r>
          </a:p>
          <a:p>
            <a:pPr marL="479988" indent="-380990" defTabSz="609525">
              <a:spcBef>
                <a:spcPts val="533"/>
              </a:spcBef>
              <a:buClr>
                <a:srgbClr val="F26334"/>
              </a:buClr>
            </a:pPr>
            <a:endParaRPr lang="en-US" sz="2267">
              <a:solidFill>
                <a:srgbClr val="002C6C"/>
              </a:solidFill>
            </a:endParaRPr>
          </a:p>
        </p:txBody>
      </p:sp>
      <p:pic>
        <p:nvPicPr>
          <p:cNvPr id="64" name="Picture 63">
            <a:extLst>
              <a:ext uri="{FF2B5EF4-FFF2-40B4-BE49-F238E27FC236}">
                <a16:creationId xmlns:a16="http://schemas.microsoft.com/office/drawing/2014/main" id="{65119B65-48B1-2C2F-7657-F5CBF6DAF0FF}"/>
              </a:ext>
            </a:extLst>
          </p:cNvPr>
          <p:cNvPicPr>
            <a:picLocks noChangeAspect="1"/>
          </p:cNvPicPr>
          <p:nvPr/>
        </p:nvPicPr>
        <p:blipFill>
          <a:blip r:embed="rId3" cstate="print">
            <a:extLst>
              <a:ext uri="{28A0092B-C50C-407E-A947-70E740481C1C}">
                <a14:useLocalDpi xmlns:a14="http://schemas.microsoft.com/office/drawing/2010/main" val="0"/>
              </a:ext>
            </a:extLst>
          </a:blip>
          <a:srcRect l="1630" t="5937" r="2510" b="8855"/>
          <a:stretch/>
        </p:blipFill>
        <p:spPr>
          <a:xfrm>
            <a:off x="5288723" y="2514601"/>
            <a:ext cx="6299200" cy="3149600"/>
          </a:xfrm>
          <a:prstGeom prst="rect">
            <a:avLst/>
          </a:prstGeom>
        </p:spPr>
      </p:pic>
    </p:spTree>
    <p:extLst>
      <p:ext uri="{BB962C8B-B14F-4D97-AF65-F5344CB8AC3E}">
        <p14:creationId xmlns:p14="http://schemas.microsoft.com/office/powerpoint/2010/main" val="584839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E60D41-2F1F-A56A-3C69-0CF286652C7D}"/>
              </a:ext>
            </a:extLst>
          </p:cNvPr>
          <p:cNvSpPr>
            <a:spLocks noGrp="1"/>
          </p:cNvSpPr>
          <p:nvPr>
            <p:ph type="body" sz="quarter" idx="11"/>
          </p:nvPr>
        </p:nvSpPr>
        <p:spPr>
          <a:xfrm>
            <a:off x="596981" y="1655656"/>
            <a:ext cx="4381419" cy="4211744"/>
          </a:xfrm>
        </p:spPr>
        <p:txBody>
          <a:bodyPr/>
          <a:lstStyle/>
          <a:p>
            <a:pPr>
              <a:lnSpc>
                <a:spcPct val="110000"/>
              </a:lnSpc>
            </a:pPr>
            <a:r>
              <a:rPr lang="en-US" sz="1867" b="0">
                <a:solidFill>
                  <a:schemeClr val="tx2"/>
                </a:solidFill>
                <a:latin typeface="Verdana" panose="020B0604030504040204" pitchFamily="34" charset="0"/>
                <a:ea typeface="Verdana" panose="020B0604030504040204" pitchFamily="34" charset="0"/>
                <a:cs typeface="Verdana" panose="020B0604030504040204" pitchFamily="34" charset="0"/>
              </a:rPr>
              <a:t>GPC Brick Attributes and their corresponding values enhance detail by enabling queries about a Brick's features, like its power status. Conversely, Brick Attribute Values specify the choices to address these queries, for instance, selecting “Battery” or “Mains Electricity” for the power type. In essence, while the attribute sets up the query, the attribute value presents the potential solutions.</a:t>
            </a:r>
          </a:p>
          <a:p>
            <a:endParaRPr lang="en-US" sz="1867"/>
          </a:p>
        </p:txBody>
      </p:sp>
      <p:sp>
        <p:nvSpPr>
          <p:cNvPr id="2" name="Title 1">
            <a:extLst>
              <a:ext uri="{FF2B5EF4-FFF2-40B4-BE49-F238E27FC236}">
                <a16:creationId xmlns:a16="http://schemas.microsoft.com/office/drawing/2014/main" id="{D0ED87FA-BAED-2526-F8D1-8BEC4F86E991}"/>
              </a:ext>
            </a:extLst>
          </p:cNvPr>
          <p:cNvSpPr>
            <a:spLocks noGrp="1"/>
          </p:cNvSpPr>
          <p:nvPr>
            <p:ph type="title"/>
          </p:nvPr>
        </p:nvSpPr>
        <p:spPr/>
        <p:txBody>
          <a:bodyPr/>
          <a:lstStyle/>
          <a:p>
            <a:r>
              <a:rPr lang="en-US" b="1"/>
              <a:t>How It Works: </a:t>
            </a:r>
            <a:r>
              <a:rPr lang="en-US"/>
              <a:t>GS1 Global Product Classification </a:t>
            </a:r>
          </a:p>
        </p:txBody>
      </p:sp>
      <p:sp>
        <p:nvSpPr>
          <p:cNvPr id="3" name="Slide Number Placeholder 2">
            <a:extLst>
              <a:ext uri="{FF2B5EF4-FFF2-40B4-BE49-F238E27FC236}">
                <a16:creationId xmlns:a16="http://schemas.microsoft.com/office/drawing/2014/main" id="{EC6430F1-652B-D024-061A-B144113EABD4}"/>
              </a:ext>
            </a:extLst>
          </p:cNvPr>
          <p:cNvSpPr>
            <a:spLocks noGrp="1"/>
          </p:cNvSpPr>
          <p:nvPr>
            <p:ph type="sldNum" sz="quarter" idx="14"/>
          </p:nvPr>
        </p:nvSpPr>
        <p:spPr/>
        <p:txBody>
          <a:bodyPr/>
          <a:lstStyle/>
          <a:p>
            <a:pPr defTabSz="1219050" fontAlgn="base">
              <a:spcAft>
                <a:spcPct val="0"/>
              </a:spcAft>
              <a:defRPr/>
            </a:pPr>
            <a:fld id="{4472AB7F-E8D0-4874-A9B8-335B68DC5F05}" type="slidenum">
              <a:rPr lang="en-US"/>
              <a:pPr defTabSz="1219050" fontAlgn="base">
                <a:spcAft>
                  <a:spcPct val="0"/>
                </a:spcAft>
                <a:defRPr/>
              </a:pPr>
              <a:t>19</a:t>
            </a:fld>
            <a:endParaRPr lang="en-US"/>
          </a:p>
        </p:txBody>
      </p:sp>
      <p:pic>
        <p:nvPicPr>
          <p:cNvPr id="8" name="Picture 7" descr="A diagram of a toothbrush&#10;&#10;Description automatically generated">
            <a:extLst>
              <a:ext uri="{FF2B5EF4-FFF2-40B4-BE49-F238E27FC236}">
                <a16:creationId xmlns:a16="http://schemas.microsoft.com/office/drawing/2014/main" id="{5EECDF95-69A6-4793-C7C5-6906AFC1BAB8}"/>
              </a:ext>
            </a:extLst>
          </p:cNvPr>
          <p:cNvPicPr>
            <a:picLocks noChangeAspect="1"/>
          </p:cNvPicPr>
          <p:nvPr/>
        </p:nvPicPr>
        <p:blipFill>
          <a:blip r:embed="rId3" cstate="print">
            <a:extLst>
              <a:ext uri="{28A0092B-C50C-407E-A947-70E740481C1C}">
                <a14:useLocalDpi xmlns:a14="http://schemas.microsoft.com/office/drawing/2010/main" val="0"/>
              </a:ext>
            </a:extLst>
          </a:blip>
          <a:srcRect l="11765" t="10022" r="13726" b="9804"/>
          <a:stretch/>
        </p:blipFill>
        <p:spPr>
          <a:xfrm>
            <a:off x="5041988" y="1658479"/>
            <a:ext cx="6546573" cy="3962400"/>
          </a:xfrm>
          <a:prstGeom prst="rect">
            <a:avLst/>
          </a:prstGeom>
        </p:spPr>
      </p:pic>
    </p:spTree>
    <p:extLst>
      <p:ext uri="{BB962C8B-B14F-4D97-AF65-F5344CB8AC3E}">
        <p14:creationId xmlns:p14="http://schemas.microsoft.com/office/powerpoint/2010/main" val="1787431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66A977-C720-E1F3-CDE2-3D12B60CC12C}"/>
              </a:ext>
            </a:extLst>
          </p:cNvPr>
          <p:cNvSpPr>
            <a:spLocks noGrp="1"/>
          </p:cNvSpPr>
          <p:nvPr>
            <p:ph type="ctrTitle"/>
          </p:nvPr>
        </p:nvSpPr>
        <p:spPr>
          <a:xfrm>
            <a:off x="268122" y="5126743"/>
            <a:ext cx="7579047" cy="1159200"/>
          </a:xfrm>
        </p:spPr>
        <p:txBody>
          <a:bodyPr anchor="ctr">
            <a:normAutofit/>
          </a:bodyPr>
          <a:lstStyle/>
          <a:p>
            <a:pPr algn="l"/>
            <a:br>
              <a:rPr lang="en-US" sz="3200" dirty="0">
                <a:solidFill>
                  <a:srgbClr val="FFFFFF"/>
                </a:solidFill>
                <a:latin typeface="Quatro" panose="020B0503000000020004" pitchFamily="34" charset="0"/>
              </a:rPr>
            </a:br>
            <a:r>
              <a:rPr lang="en-US" sz="3200" dirty="0">
                <a:solidFill>
                  <a:srgbClr val="FFFFFF"/>
                </a:solidFill>
                <a:latin typeface="Quatro" panose="020B0503000000020004" pitchFamily="34" charset="0"/>
              </a:rPr>
              <a:t>Overview of Ohio’s Beverage Industry</a:t>
            </a:r>
          </a:p>
        </p:txBody>
      </p:sp>
      <p:sp>
        <p:nvSpPr>
          <p:cNvPr id="3" name="Subtitle 2">
            <a:extLst>
              <a:ext uri="{FF2B5EF4-FFF2-40B4-BE49-F238E27FC236}">
                <a16:creationId xmlns:a16="http://schemas.microsoft.com/office/drawing/2014/main" id="{CC4D7F65-925F-0DF9-23D1-2C41DD6E47CF}"/>
              </a:ext>
            </a:extLst>
          </p:cNvPr>
          <p:cNvSpPr>
            <a:spLocks noGrp="1"/>
          </p:cNvSpPr>
          <p:nvPr>
            <p:ph type="subTitle" idx="1"/>
          </p:nvPr>
        </p:nvSpPr>
        <p:spPr>
          <a:xfrm>
            <a:off x="8456522" y="5633765"/>
            <a:ext cx="3408555" cy="873612"/>
          </a:xfrm>
        </p:spPr>
        <p:txBody>
          <a:bodyPr anchor="ctr">
            <a:normAutofit/>
          </a:bodyPr>
          <a:lstStyle/>
          <a:p>
            <a:r>
              <a:rPr lang="en-US" sz="1100" dirty="0">
                <a:solidFill>
                  <a:srgbClr val="FFFFFF"/>
                </a:solidFill>
                <a:latin typeface="Quatro" panose="020B0503000000020004" pitchFamily="34" charset="0"/>
              </a:rPr>
              <a:t>Presentation to Ohio SNAP Working Group</a:t>
            </a:r>
          </a:p>
          <a:p>
            <a:r>
              <a:rPr lang="en-US" sz="1100" dirty="0">
                <a:solidFill>
                  <a:srgbClr val="FFFFFF"/>
                </a:solidFill>
                <a:latin typeface="Quatro" panose="020B0503000000020004" pitchFamily="34" charset="0"/>
              </a:rPr>
              <a:t>August 21, 2025</a:t>
            </a:r>
          </a:p>
          <a:p>
            <a:r>
              <a:rPr lang="en-US" sz="1100" dirty="0">
                <a:solidFill>
                  <a:srgbClr val="FFFFFF"/>
                </a:solidFill>
                <a:latin typeface="Quatro" panose="020B0503000000020004" pitchFamily="34" charset="0"/>
              </a:rPr>
              <a:t>Kimberly McConville, Executive Director</a:t>
            </a:r>
          </a:p>
        </p:txBody>
      </p:sp>
      <p:pic>
        <p:nvPicPr>
          <p:cNvPr id="5" name="Picture 4" descr="A logo with text and objects on it&#10;&#10;AI-generated content may be incorrect.">
            <a:extLst>
              <a:ext uri="{FF2B5EF4-FFF2-40B4-BE49-F238E27FC236}">
                <a16:creationId xmlns:a16="http://schemas.microsoft.com/office/drawing/2014/main" id="{97DBCDD4-E083-B884-25B4-CC9D3ACF3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69" y="1122099"/>
            <a:ext cx="6730852" cy="3038146"/>
          </a:xfrm>
          <a:prstGeom prst="rect">
            <a:avLst/>
          </a:prstGeom>
        </p:spPr>
      </p:pic>
    </p:spTree>
    <p:extLst>
      <p:ext uri="{BB962C8B-B14F-4D97-AF65-F5344CB8AC3E}">
        <p14:creationId xmlns:p14="http://schemas.microsoft.com/office/powerpoint/2010/main" val="4099472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226C-0C90-B321-EE25-F8A77E0BCB02}"/>
              </a:ext>
            </a:extLst>
          </p:cNvPr>
          <p:cNvSpPr>
            <a:spLocks noGrp="1"/>
          </p:cNvSpPr>
          <p:nvPr>
            <p:ph type="title"/>
          </p:nvPr>
        </p:nvSpPr>
        <p:spPr/>
        <p:txBody>
          <a:bodyPr/>
          <a:lstStyle/>
          <a:p>
            <a:r>
              <a:rPr lang="en-US"/>
              <a:t>The GS1 GPC Browser: Overview </a:t>
            </a:r>
          </a:p>
        </p:txBody>
      </p:sp>
      <p:sp>
        <p:nvSpPr>
          <p:cNvPr id="11" name="Content Placeholder 10">
            <a:extLst>
              <a:ext uri="{FF2B5EF4-FFF2-40B4-BE49-F238E27FC236}">
                <a16:creationId xmlns:a16="http://schemas.microsoft.com/office/drawing/2014/main" id="{4EA00D76-A1D9-0ED8-7DAB-84E4307C8A28}"/>
              </a:ext>
            </a:extLst>
          </p:cNvPr>
          <p:cNvSpPr>
            <a:spLocks noGrp="1"/>
          </p:cNvSpPr>
          <p:nvPr>
            <p:ph idx="11"/>
          </p:nvPr>
        </p:nvSpPr>
        <p:spPr>
          <a:xfrm>
            <a:off x="596961" y="2209800"/>
            <a:ext cx="4889439" cy="3598571"/>
          </a:xfrm>
        </p:spPr>
        <p:txBody>
          <a:bodyPr/>
          <a:lstStyle/>
          <a:p>
            <a:pPr marL="0" indent="0">
              <a:buNone/>
            </a:pPr>
            <a:r>
              <a:rPr lang="en-US" sz="1867" b="1">
                <a:solidFill>
                  <a:srgbClr val="008DBD"/>
                </a:solidFill>
                <a:hlinkClick r:id="rId3">
                  <a:extLst>
                    <a:ext uri="{A12FA001-AC4F-418D-AE19-62706E023703}">
                      <ahyp:hlinkClr xmlns:ahyp="http://schemas.microsoft.com/office/drawing/2018/hyperlinkcolor" val="tx"/>
                    </a:ext>
                  </a:extLst>
                </a:hlinkClick>
              </a:rPr>
              <a:t>The GPC Browser</a:t>
            </a:r>
            <a:r>
              <a:rPr lang="en-US" sz="1867">
                <a:solidFill>
                  <a:srgbClr val="008DBD"/>
                </a:solidFill>
              </a:rPr>
              <a:t> </a:t>
            </a:r>
            <a:r>
              <a:rPr lang="en-US" sz="1867"/>
              <a:t>streamlines your search for the essential numbers to define your product's attributes. It provides a comprehensive view of all elements within the current GPC schema, including Segment, Family, Class, Brick, and Attribute, ensuring you can easily identify the correct number without any guesswork.</a:t>
            </a:r>
          </a:p>
          <a:p>
            <a:pPr marL="0" indent="0">
              <a:buNone/>
            </a:pPr>
            <a:endParaRPr lang="en-US"/>
          </a:p>
        </p:txBody>
      </p:sp>
      <p:sp>
        <p:nvSpPr>
          <p:cNvPr id="3" name="Slide Number Placeholder 2">
            <a:extLst>
              <a:ext uri="{FF2B5EF4-FFF2-40B4-BE49-F238E27FC236}">
                <a16:creationId xmlns:a16="http://schemas.microsoft.com/office/drawing/2014/main" id="{DB224DB0-D9F4-5E78-FAA0-BE25A370543B}"/>
              </a:ext>
            </a:extLst>
          </p:cNvPr>
          <p:cNvSpPr>
            <a:spLocks noGrp="1"/>
          </p:cNvSpPr>
          <p:nvPr>
            <p:ph type="sldNum" sz="quarter" idx="12"/>
          </p:nvPr>
        </p:nvSpPr>
        <p:spPr/>
        <p:txBody>
          <a:bodyPr/>
          <a:lstStyle/>
          <a:p>
            <a:pPr defTabSz="1219050" fontAlgn="base">
              <a:spcAft>
                <a:spcPct val="0"/>
              </a:spcAft>
              <a:defRPr/>
            </a:pPr>
            <a:fld id="{4472AB7F-E8D0-4874-A9B8-335B68DC5F05}" type="slidenum">
              <a:rPr lang="en-US"/>
              <a:pPr defTabSz="1219050" fontAlgn="base">
                <a:spcAft>
                  <a:spcPct val="0"/>
                </a:spcAft>
                <a:defRPr/>
              </a:pPr>
              <a:t>20</a:t>
            </a:fld>
            <a:endParaRPr lang="en-US"/>
          </a:p>
        </p:txBody>
      </p:sp>
      <p:pic>
        <p:nvPicPr>
          <p:cNvPr id="15" name="Picture 14" descr="A screenshot of a web page&#10;&#10;Description automatically generated">
            <a:extLst>
              <a:ext uri="{FF2B5EF4-FFF2-40B4-BE49-F238E27FC236}">
                <a16:creationId xmlns:a16="http://schemas.microsoft.com/office/drawing/2014/main" id="{9212ACAA-B431-9833-BFC0-85B517AD8DC8}"/>
              </a:ext>
            </a:extLst>
          </p:cNvPr>
          <p:cNvPicPr>
            <a:picLocks noChangeAspect="1"/>
          </p:cNvPicPr>
          <p:nvPr/>
        </p:nvPicPr>
        <p:blipFill>
          <a:blip r:embed="rId4" cstate="print">
            <a:extLst>
              <a:ext uri="{28A0092B-C50C-407E-A947-70E740481C1C}">
                <a14:useLocalDpi xmlns:a14="http://schemas.microsoft.com/office/drawing/2010/main" val="0"/>
              </a:ext>
            </a:extLst>
          </a:blip>
          <a:srcRect b="10098"/>
          <a:stretch/>
        </p:blipFill>
        <p:spPr>
          <a:xfrm>
            <a:off x="5994401" y="1596178"/>
            <a:ext cx="5169548" cy="4134183"/>
          </a:xfrm>
          <a:prstGeom prst="rect">
            <a:avLst/>
          </a:prstGeom>
          <a:effectLst>
            <a:outerShdw blurRad="323726" dist="114300" dir="2700000" sx="97000" sy="97000" algn="tl" rotWithShape="0">
              <a:prstClr val="black">
                <a:alpha val="57000"/>
              </a:prstClr>
            </a:outerShdw>
          </a:effectLst>
        </p:spPr>
      </p:pic>
    </p:spTree>
    <p:extLst>
      <p:ext uri="{BB962C8B-B14F-4D97-AF65-F5344CB8AC3E}">
        <p14:creationId xmlns:p14="http://schemas.microsoft.com/office/powerpoint/2010/main" val="1677166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13ED5-7169-F27B-BD84-25C03005B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75E21-C033-DFD1-9157-46E278452132}"/>
              </a:ext>
            </a:extLst>
          </p:cNvPr>
          <p:cNvSpPr>
            <a:spLocks noGrp="1"/>
          </p:cNvSpPr>
          <p:nvPr>
            <p:ph type="title"/>
          </p:nvPr>
        </p:nvSpPr>
        <p:spPr/>
        <p:txBody>
          <a:bodyPr/>
          <a:lstStyle/>
          <a:p>
            <a:r>
              <a:rPr lang="en-US"/>
              <a:t>The GS1 GPC Browser: Beverages Example</a:t>
            </a:r>
          </a:p>
        </p:txBody>
      </p:sp>
      <p:sp>
        <p:nvSpPr>
          <p:cNvPr id="11" name="Content Placeholder 10">
            <a:extLst>
              <a:ext uri="{FF2B5EF4-FFF2-40B4-BE49-F238E27FC236}">
                <a16:creationId xmlns:a16="http://schemas.microsoft.com/office/drawing/2014/main" id="{90377EC6-D174-1945-F496-ACE65D32B512}"/>
              </a:ext>
            </a:extLst>
          </p:cNvPr>
          <p:cNvSpPr>
            <a:spLocks noGrp="1"/>
          </p:cNvSpPr>
          <p:nvPr>
            <p:ph idx="11"/>
          </p:nvPr>
        </p:nvSpPr>
        <p:spPr>
          <a:xfrm>
            <a:off x="641995" y="1547310"/>
            <a:ext cx="4889439" cy="4438623"/>
          </a:xfrm>
        </p:spPr>
        <p:txBody>
          <a:bodyPr/>
          <a:lstStyle/>
          <a:p>
            <a:r>
              <a:rPr lang="en-US" sz="1867">
                <a:ea typeface="ＭＳ Ｐゴシック"/>
              </a:rPr>
              <a:t>Within </a:t>
            </a:r>
            <a:r>
              <a:rPr lang="en-US" sz="1867" b="1">
                <a:solidFill>
                  <a:srgbClr val="008DBD"/>
                </a:solidFill>
                <a:ea typeface="ＭＳ Ｐゴシック"/>
                <a:hlinkClick r:id="rId3"/>
              </a:rPr>
              <a:t>the GPC Browser</a:t>
            </a:r>
            <a:r>
              <a:rPr lang="en-US" sz="1867">
                <a:ea typeface="ＭＳ Ｐゴシック"/>
              </a:rPr>
              <a:t>, you can explore areas of the schema relevant to your products. </a:t>
            </a:r>
          </a:p>
          <a:p>
            <a:r>
              <a:rPr lang="en-US" sz="1867">
                <a:ea typeface="ＭＳ Ｐゴシック"/>
              </a:rPr>
              <a:t>Clicking on the arrow displayed on the left of each level title reveals the additional attributes related to the classification.</a:t>
            </a:r>
            <a:endParaRPr lang="en-US" sz="1867"/>
          </a:p>
          <a:p>
            <a:r>
              <a:rPr lang="en-US" sz="1867">
                <a:ea typeface="ＭＳ Ｐゴシック"/>
              </a:rPr>
              <a:t>Clicking on the arrow box displayed on the right of each level title reveals the definition, where available. </a:t>
            </a:r>
          </a:p>
          <a:p>
            <a:r>
              <a:rPr lang="en-US" sz="1867">
                <a:ea typeface="ＭＳ Ｐゴシック"/>
              </a:rPr>
              <a:t>Access more information on using the GPC Browser </a:t>
            </a:r>
            <a:r>
              <a:rPr lang="en-US" sz="1867" b="1">
                <a:ea typeface="ＭＳ Ｐゴシック"/>
                <a:hlinkClick r:id="rId4"/>
              </a:rPr>
              <a:t>here</a:t>
            </a:r>
            <a:r>
              <a:rPr lang="en-US" sz="1867">
                <a:ea typeface="ＭＳ Ｐゴシック"/>
              </a:rPr>
              <a:t>.</a:t>
            </a:r>
          </a:p>
        </p:txBody>
      </p:sp>
      <p:sp>
        <p:nvSpPr>
          <p:cNvPr id="3" name="Slide Number Placeholder 2">
            <a:extLst>
              <a:ext uri="{FF2B5EF4-FFF2-40B4-BE49-F238E27FC236}">
                <a16:creationId xmlns:a16="http://schemas.microsoft.com/office/drawing/2014/main" id="{86DB9ED5-C815-B6C2-D5F5-C5941182D030}"/>
              </a:ext>
            </a:extLst>
          </p:cNvPr>
          <p:cNvSpPr>
            <a:spLocks noGrp="1"/>
          </p:cNvSpPr>
          <p:nvPr>
            <p:ph type="sldNum" sz="quarter" idx="12"/>
          </p:nvPr>
        </p:nvSpPr>
        <p:spPr/>
        <p:txBody>
          <a:bodyPr/>
          <a:lstStyle/>
          <a:p>
            <a:pPr defTabSz="1219050" fontAlgn="base">
              <a:spcAft>
                <a:spcPct val="0"/>
              </a:spcAft>
              <a:defRPr/>
            </a:pPr>
            <a:fld id="{4472AB7F-E8D0-4874-A9B8-335B68DC5F05}" type="slidenum">
              <a:rPr lang="en-US"/>
              <a:pPr defTabSz="1219050" fontAlgn="base">
                <a:spcAft>
                  <a:spcPct val="0"/>
                </a:spcAft>
                <a:defRPr/>
              </a:pPr>
              <a:t>21</a:t>
            </a:fld>
            <a:endParaRPr lang="en-US"/>
          </a:p>
        </p:txBody>
      </p:sp>
      <p:grpSp>
        <p:nvGrpSpPr>
          <p:cNvPr id="16" name="Group 15">
            <a:extLst>
              <a:ext uri="{FF2B5EF4-FFF2-40B4-BE49-F238E27FC236}">
                <a16:creationId xmlns:a16="http://schemas.microsoft.com/office/drawing/2014/main" id="{8346F741-41B7-A00B-8CEE-1C8C949C0A6D}"/>
              </a:ext>
            </a:extLst>
          </p:cNvPr>
          <p:cNvGrpSpPr/>
          <p:nvPr/>
        </p:nvGrpSpPr>
        <p:grpSpPr>
          <a:xfrm>
            <a:off x="5878634" y="1731486"/>
            <a:ext cx="5702029" cy="4019588"/>
            <a:chOff x="4408975" y="1298614"/>
            <a:chExt cx="4276522" cy="3014691"/>
          </a:xfrm>
        </p:grpSpPr>
        <p:pic>
          <p:nvPicPr>
            <p:cNvPr id="7" name="Picture 6">
              <a:extLst>
                <a:ext uri="{FF2B5EF4-FFF2-40B4-BE49-F238E27FC236}">
                  <a16:creationId xmlns:a16="http://schemas.microsoft.com/office/drawing/2014/main" id="{54E27A50-5084-D1AD-814F-89F75DDE9EB5}"/>
                </a:ext>
              </a:extLst>
            </p:cNvPr>
            <p:cNvPicPr>
              <a:picLocks noChangeAspect="1"/>
            </p:cNvPicPr>
            <p:nvPr/>
          </p:nvPicPr>
          <p:blipFill>
            <a:blip r:embed="rId5"/>
            <a:stretch>
              <a:fillRect/>
            </a:stretch>
          </p:blipFill>
          <p:spPr>
            <a:xfrm>
              <a:off x="4408975" y="1298614"/>
              <a:ext cx="4276522" cy="3014691"/>
            </a:xfrm>
            <a:prstGeom prst="rect">
              <a:avLst/>
            </a:prstGeom>
            <a:ln>
              <a:noFill/>
            </a:ln>
            <a:effectLst>
              <a:outerShdw blurRad="292100" dist="139700" dir="2700000" algn="tl" rotWithShape="0">
                <a:srgbClr val="333333">
                  <a:alpha val="65000"/>
                </a:srgbClr>
              </a:outerShdw>
            </a:effectLst>
          </p:spPr>
        </p:pic>
        <p:sp>
          <p:nvSpPr>
            <p:cNvPr id="8" name="Arrow: Down 7">
              <a:extLst>
                <a:ext uri="{FF2B5EF4-FFF2-40B4-BE49-F238E27FC236}">
                  <a16:creationId xmlns:a16="http://schemas.microsoft.com/office/drawing/2014/main" id="{F16B0212-382C-DB6D-B474-EE98BE5D712F}"/>
                </a:ext>
              </a:extLst>
            </p:cNvPr>
            <p:cNvSpPr/>
            <p:nvPr/>
          </p:nvSpPr>
          <p:spPr>
            <a:xfrm>
              <a:off x="4929775" y="2249468"/>
              <a:ext cx="102042" cy="1239120"/>
            </a:xfrm>
            <a:prstGeom prst="downArrow">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050"/>
              <a:endParaRPr lang="en-US" sz="2400">
                <a:solidFill>
                  <a:prstClr val="white"/>
                </a:solidFill>
                <a:latin typeface="Verdana"/>
              </a:endParaRPr>
            </a:p>
          </p:txBody>
        </p:sp>
        <p:sp>
          <p:nvSpPr>
            <p:cNvPr id="12" name="Flowchart: Connector 11">
              <a:extLst>
                <a:ext uri="{FF2B5EF4-FFF2-40B4-BE49-F238E27FC236}">
                  <a16:creationId xmlns:a16="http://schemas.microsoft.com/office/drawing/2014/main" id="{608B91BA-4A4C-251C-DAE3-3046CA18FBFF}"/>
                </a:ext>
              </a:extLst>
            </p:cNvPr>
            <p:cNvSpPr/>
            <p:nvPr/>
          </p:nvSpPr>
          <p:spPr>
            <a:xfrm>
              <a:off x="6257978" y="2093359"/>
              <a:ext cx="118872" cy="108154"/>
            </a:xfrm>
            <a:prstGeom prst="flowChartConnector">
              <a:avLst/>
            </a:prstGeom>
            <a:solidFill>
              <a:schemeClr val="lt1">
                <a:alpha val="0"/>
              </a:schemeClr>
            </a:solidFill>
            <a:ln w="952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050"/>
              <a:endParaRPr lang="en-US" sz="2400">
                <a:solidFill>
                  <a:srgbClr val="454545"/>
                </a:solidFill>
                <a:latin typeface="Verdana"/>
              </a:endParaRPr>
            </a:p>
          </p:txBody>
        </p:sp>
        <p:sp>
          <p:nvSpPr>
            <p:cNvPr id="14" name="Flowchart: Connector 13">
              <a:extLst>
                <a:ext uri="{FF2B5EF4-FFF2-40B4-BE49-F238E27FC236}">
                  <a16:creationId xmlns:a16="http://schemas.microsoft.com/office/drawing/2014/main" id="{F8CDF083-CDDA-7508-8CDF-F6E037B78609}"/>
                </a:ext>
              </a:extLst>
            </p:cNvPr>
            <p:cNvSpPr/>
            <p:nvPr/>
          </p:nvSpPr>
          <p:spPr>
            <a:xfrm>
              <a:off x="4921360" y="2084691"/>
              <a:ext cx="118872" cy="108154"/>
            </a:xfrm>
            <a:prstGeom prst="flowChartConnector">
              <a:avLst/>
            </a:prstGeom>
            <a:solidFill>
              <a:schemeClr val="lt1">
                <a:alpha val="0"/>
              </a:schemeClr>
            </a:solidFill>
            <a:ln w="9525">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050"/>
              <a:endParaRPr lang="en-US" sz="2400">
                <a:solidFill>
                  <a:srgbClr val="454545"/>
                </a:solidFill>
                <a:latin typeface="Verdana"/>
              </a:endParaRPr>
            </a:p>
          </p:txBody>
        </p:sp>
      </p:grpSp>
    </p:spTree>
    <p:extLst>
      <p:ext uri="{BB962C8B-B14F-4D97-AF65-F5344CB8AC3E}">
        <p14:creationId xmlns:p14="http://schemas.microsoft.com/office/powerpoint/2010/main" val="2806345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4B22-9D85-24A7-A8FF-14A2911D8E40}"/>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22FDA0A7-611D-BA34-6130-9592FA210337}"/>
              </a:ext>
            </a:extLst>
          </p:cNvPr>
          <p:cNvSpPr>
            <a:spLocks noGrp="1"/>
          </p:cNvSpPr>
          <p:nvPr>
            <p:ph idx="11"/>
          </p:nvPr>
        </p:nvSpPr>
        <p:spPr/>
        <p:txBody>
          <a:bodyPr/>
          <a:lstStyle/>
          <a:p>
            <a:pPr marL="0" indent="0">
              <a:buNone/>
            </a:pPr>
            <a:r>
              <a:rPr lang="en-US" dirty="0"/>
              <a:t>Maggie Lyons </a:t>
            </a:r>
          </a:p>
          <a:p>
            <a:pPr marL="0" indent="0">
              <a:buNone/>
            </a:pPr>
            <a:r>
              <a:rPr lang="en-US" dirty="0"/>
              <a:t>VP, Government and Regulatory Affairs </a:t>
            </a:r>
          </a:p>
          <a:p>
            <a:pPr marL="0" indent="0">
              <a:buNone/>
            </a:pPr>
            <a:r>
              <a:rPr lang="en-US" dirty="0">
                <a:hlinkClick r:id="rId2"/>
              </a:rPr>
              <a:t>mlyons@gs1us.org</a:t>
            </a:r>
            <a:endParaRPr lang="en-US" dirty="0"/>
          </a:p>
          <a:p>
            <a:pPr marL="0" indent="0">
              <a:buNone/>
            </a:pPr>
            <a:endParaRPr lang="en-US" dirty="0"/>
          </a:p>
          <a:p>
            <a:pPr marL="0" indent="0">
              <a:buNone/>
            </a:pPr>
            <a:r>
              <a:rPr lang="en-US" dirty="0"/>
              <a:t>Kerri Fulton</a:t>
            </a:r>
          </a:p>
          <a:p>
            <a:pPr marL="0" indent="0">
              <a:buNone/>
            </a:pPr>
            <a:r>
              <a:rPr lang="en-US" dirty="0"/>
              <a:t>Director, Government Policy and Regulations</a:t>
            </a:r>
          </a:p>
          <a:p>
            <a:pPr marL="0" indent="0">
              <a:buNone/>
            </a:pPr>
            <a:r>
              <a:rPr lang="en-US" err="1">
                <a:hlinkClick r:id="rId3"/>
              </a:rPr>
              <a:t>kfulton</a:t>
            </a:r>
            <a:r>
              <a:rPr lang="en-US">
                <a:hlinkClick r:id="rId3"/>
              </a:rPr>
              <a:t>@gs1us.org</a:t>
            </a:r>
            <a:endParaRPr lang="en-US"/>
          </a:p>
          <a:p>
            <a:pPr marL="0" indent="0">
              <a:buNone/>
            </a:pPr>
            <a:endParaRPr lang="en-US"/>
          </a:p>
        </p:txBody>
      </p:sp>
      <p:sp>
        <p:nvSpPr>
          <p:cNvPr id="4" name="Slide Number Placeholder 3">
            <a:extLst>
              <a:ext uri="{FF2B5EF4-FFF2-40B4-BE49-F238E27FC236}">
                <a16:creationId xmlns:a16="http://schemas.microsoft.com/office/drawing/2014/main" id="{DCB4D157-1E17-E4C8-6037-0C068E0BB1B9}"/>
              </a:ext>
            </a:extLst>
          </p:cNvPr>
          <p:cNvSpPr>
            <a:spLocks noGrp="1"/>
          </p:cNvSpPr>
          <p:nvPr>
            <p:ph type="sldNum" sz="quarter" idx="12"/>
          </p:nvPr>
        </p:nvSpPr>
        <p:spPr/>
        <p:txBody>
          <a:bodyPr/>
          <a:lstStyle/>
          <a:p>
            <a:pPr defTabSz="1219050" fontAlgn="base">
              <a:spcAft>
                <a:spcPct val="0"/>
              </a:spcAft>
              <a:defRPr/>
            </a:pPr>
            <a:fld id="{4472AB7F-E8D0-4874-A9B8-335B68DC5F05}" type="slidenum">
              <a:rPr lang="en-US"/>
              <a:pPr defTabSz="1219050" fontAlgn="base">
                <a:spcAft>
                  <a:spcPct val="0"/>
                </a:spcAft>
                <a:defRPr/>
              </a:pPr>
              <a:t>22</a:t>
            </a:fld>
            <a:endParaRPr lang="en-US"/>
          </a:p>
        </p:txBody>
      </p:sp>
    </p:spTree>
    <p:extLst>
      <p:ext uri="{BB962C8B-B14F-4D97-AF65-F5344CB8AC3E}">
        <p14:creationId xmlns:p14="http://schemas.microsoft.com/office/powerpoint/2010/main" val="369402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81B11-8F60-9A4C-A98C-81B1CA51BAD9}"/>
              </a:ext>
            </a:extLst>
          </p:cNvPr>
          <p:cNvSpPr>
            <a:spLocks noGrp="1"/>
          </p:cNvSpPr>
          <p:nvPr>
            <p:ph type="title"/>
          </p:nvPr>
        </p:nvSpPr>
        <p:spPr/>
        <p:txBody>
          <a:bodyPr/>
          <a:lstStyle/>
          <a:p>
            <a:r>
              <a:rPr lang="en-US"/>
              <a:t>Legal Disclosure</a:t>
            </a:r>
          </a:p>
        </p:txBody>
      </p:sp>
      <p:sp>
        <p:nvSpPr>
          <p:cNvPr id="4" name="Slide Number Placeholder 3">
            <a:extLst>
              <a:ext uri="{FF2B5EF4-FFF2-40B4-BE49-F238E27FC236}">
                <a16:creationId xmlns:a16="http://schemas.microsoft.com/office/drawing/2014/main" id="{91F13867-E37F-8D40-B7B7-3977A9A370BB}"/>
              </a:ext>
            </a:extLst>
          </p:cNvPr>
          <p:cNvSpPr>
            <a:spLocks noGrp="1"/>
          </p:cNvSpPr>
          <p:nvPr>
            <p:ph type="sldNum" sz="quarter" idx="12"/>
          </p:nvPr>
        </p:nvSpPr>
        <p:spPr/>
        <p:txBody>
          <a:bodyPr/>
          <a:lstStyle/>
          <a:p>
            <a:pPr defTabSz="1219050" fontAlgn="base">
              <a:spcAft>
                <a:spcPct val="0"/>
              </a:spcAft>
              <a:defRPr/>
            </a:pPr>
            <a:fld id="{4472AB7F-E8D0-4874-A9B8-335B68DC5F05}" type="slidenum">
              <a:rPr lang="en-US"/>
              <a:pPr defTabSz="1219050" fontAlgn="base">
                <a:spcAft>
                  <a:spcPct val="0"/>
                </a:spcAft>
                <a:defRPr/>
              </a:pPr>
              <a:t>23</a:t>
            </a:fld>
            <a:endParaRPr lang="en-US"/>
          </a:p>
        </p:txBody>
      </p:sp>
      <p:sp>
        <p:nvSpPr>
          <p:cNvPr id="5" name="Content Placeholder 2">
            <a:extLst>
              <a:ext uri="{FF2B5EF4-FFF2-40B4-BE49-F238E27FC236}">
                <a16:creationId xmlns:a16="http://schemas.microsoft.com/office/drawing/2014/main" id="{A7D4DB80-979A-2D47-B07D-558B223D7747}"/>
              </a:ext>
            </a:extLst>
          </p:cNvPr>
          <p:cNvSpPr>
            <a:spLocks noGrp="1"/>
          </p:cNvSpPr>
          <p:nvPr>
            <p:ph idx="11"/>
          </p:nvPr>
        </p:nvSpPr>
        <p:spPr>
          <a:xfrm>
            <a:off x="596961" y="1455212"/>
            <a:ext cx="10988943" cy="4416115"/>
          </a:xfrm>
        </p:spPr>
        <p:txBody>
          <a:bodyPr/>
          <a:lstStyle/>
          <a:p>
            <a:pPr marL="0" indent="0">
              <a:lnSpc>
                <a:spcPct val="100000"/>
              </a:lnSpc>
              <a:spcBef>
                <a:spcPct val="20000"/>
              </a:spcBef>
              <a:buClr>
                <a:srgbClr val="00B6DE"/>
              </a:buClr>
              <a:buNone/>
            </a:pPr>
            <a:r>
              <a:rPr lang="en-US" sz="1733" dirty="0">
                <a:ea typeface="ＭＳ Ｐゴシック"/>
              </a:rPr>
              <a:t>GS1 US, Inc. is providing this presentation, as is, as a service to interested parties. GS1 US MAKES NO REPRESENTATIONS IN THIS REGARD AND DISCLAIMS ALL WARRANTIES, EITHER EXPRESS OR IMPLIED, INCLUDING BUT NOT LIMITED TO, ANY WARRANTY OF ACCURACY OR RELIABILITY OF ANY CONTENT, NONINFRINGEMENT, MERCHANTABILITY, OR FITNESS FOR A PARTICULAR PURPOSE. </a:t>
            </a:r>
          </a:p>
          <a:p>
            <a:pPr marL="0" indent="0">
              <a:lnSpc>
                <a:spcPct val="100000"/>
              </a:lnSpc>
              <a:spcBef>
                <a:spcPct val="20000"/>
              </a:spcBef>
              <a:buClr>
                <a:srgbClr val="00B6DE"/>
              </a:buClr>
              <a:buNone/>
            </a:pPr>
            <a:endParaRPr lang="en-US" sz="1067"/>
          </a:p>
          <a:p>
            <a:pPr marL="0" indent="0">
              <a:lnSpc>
                <a:spcPct val="100000"/>
              </a:lnSpc>
              <a:spcBef>
                <a:spcPct val="20000"/>
              </a:spcBef>
              <a:buClr>
                <a:srgbClr val="00B6DE"/>
              </a:buClr>
              <a:buNone/>
            </a:pPr>
            <a:r>
              <a:rPr lang="en-US" sz="1733" dirty="0">
                <a:ea typeface="ＭＳ Ｐゴシック"/>
              </a:rPr>
              <a:t>GS1 US shall not be liable for any consequential, special, indirect, incidental, liquidated, exemplary, or punitive damages of any kind or nature whatsoever, or any lost income or profits, under any theory of liability, arising out of the use of this presentation or any content herein, even if advised of the possibility of such loss or damage or if such loss or damage could have been reasonably foreseen.</a:t>
            </a:r>
          </a:p>
          <a:p>
            <a:pPr marL="0" indent="0">
              <a:lnSpc>
                <a:spcPct val="100000"/>
              </a:lnSpc>
              <a:spcBef>
                <a:spcPct val="20000"/>
              </a:spcBef>
              <a:buClr>
                <a:srgbClr val="00B6DE"/>
              </a:buClr>
              <a:buNone/>
            </a:pPr>
            <a:endParaRPr lang="en-US" sz="1067"/>
          </a:p>
          <a:p>
            <a:pPr marL="0" indent="0">
              <a:lnSpc>
                <a:spcPct val="100000"/>
              </a:lnSpc>
              <a:spcBef>
                <a:spcPct val="20000"/>
              </a:spcBef>
              <a:buClr>
                <a:srgbClr val="00B6DE"/>
              </a:buClr>
              <a:buNone/>
            </a:pPr>
            <a:endParaRPr lang="en-US" sz="1733" b="1" dirty="0">
              <a:solidFill>
                <a:srgbClr val="002C6C"/>
              </a:solidFill>
            </a:endParaRPr>
          </a:p>
        </p:txBody>
      </p:sp>
    </p:spTree>
    <p:extLst>
      <p:ext uri="{BB962C8B-B14F-4D97-AF65-F5344CB8AC3E}">
        <p14:creationId xmlns:p14="http://schemas.microsoft.com/office/powerpoint/2010/main" val="716949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Trademark Notices</a:t>
            </a:r>
          </a:p>
        </p:txBody>
      </p:sp>
      <p:sp>
        <p:nvSpPr>
          <p:cNvPr id="3" name="Content Placeholder 2"/>
          <p:cNvSpPr>
            <a:spLocks noGrp="1"/>
          </p:cNvSpPr>
          <p:nvPr>
            <p:ph idx="11"/>
          </p:nvPr>
        </p:nvSpPr>
        <p:spPr/>
        <p:txBody>
          <a:bodyPr/>
          <a:lstStyle/>
          <a:p>
            <a:pPr marL="0" indent="0">
              <a:buNone/>
            </a:pPr>
            <a:r>
              <a:rPr lang="en-US" err="1"/>
              <a:t>DataBar</a:t>
            </a:r>
            <a:r>
              <a:rPr lang="en-US" baseline="30000"/>
              <a:t>®</a:t>
            </a:r>
            <a:r>
              <a:rPr lang="en-US"/>
              <a:t>, EPC</a:t>
            </a:r>
            <a:r>
              <a:rPr lang="en-US" baseline="30000"/>
              <a:t>®</a:t>
            </a:r>
            <a:r>
              <a:rPr lang="en-US"/>
              <a:t>, </a:t>
            </a:r>
            <a:r>
              <a:rPr lang="en-US" err="1"/>
              <a:t>EPCglobal</a:t>
            </a:r>
            <a:r>
              <a:rPr lang="en-US" baseline="30000"/>
              <a:t>®</a:t>
            </a:r>
            <a:r>
              <a:rPr lang="en-US"/>
              <a:t>, GDSN</a:t>
            </a:r>
            <a:r>
              <a:rPr lang="en-US" baseline="30000"/>
              <a:t>®</a:t>
            </a:r>
            <a:r>
              <a:rPr lang="en-US"/>
              <a:t>, GS1 Global Registry</a:t>
            </a:r>
            <a:r>
              <a:rPr lang="en-US" baseline="30000"/>
              <a:t>®</a:t>
            </a:r>
            <a:r>
              <a:rPr lang="en-US"/>
              <a:t>, GTIN</a:t>
            </a:r>
            <a:r>
              <a:rPr lang="en-US" baseline="30000"/>
              <a:t>®</a:t>
            </a:r>
            <a:r>
              <a:rPr lang="en-US"/>
              <a:t>, </a:t>
            </a:r>
            <a:br>
              <a:rPr lang="en-US"/>
            </a:br>
            <a:r>
              <a:rPr lang="en-US"/>
              <a:t>and Global Trade Item Number</a:t>
            </a:r>
            <a:r>
              <a:rPr lang="en-US" baseline="30000"/>
              <a:t>®</a:t>
            </a:r>
            <a:r>
              <a:rPr lang="en-US"/>
              <a:t> are registered trademarks of GS1 AISBL.</a:t>
            </a:r>
          </a:p>
          <a:p>
            <a:pPr marL="0" indent="0">
              <a:buNone/>
            </a:pPr>
            <a:endParaRPr lang="en-US" sz="533"/>
          </a:p>
          <a:p>
            <a:pPr marL="0" indent="0">
              <a:buNone/>
            </a:pPr>
            <a:r>
              <a:rPr lang="en-US"/>
              <a:t>GS1 US</a:t>
            </a:r>
            <a:r>
              <a:rPr lang="en-US" baseline="30000"/>
              <a:t>®</a:t>
            </a:r>
            <a:r>
              <a:rPr lang="en-US"/>
              <a:t> and design is a registered trademark of GS1 US, Inc. Trademarks appearing in this presentation are owned by GS1 US, Inc. unless otherwise noted, </a:t>
            </a:r>
            <a:br>
              <a:rPr lang="en-US"/>
            </a:br>
            <a:r>
              <a:rPr lang="en-US"/>
              <a:t>and may not be used without the permission of GS1 US, Inc.</a:t>
            </a:r>
          </a:p>
          <a:p>
            <a:pPr marL="0" indent="0">
              <a:buNone/>
            </a:pPr>
            <a:endParaRPr lang="en-US" sz="533"/>
          </a:p>
          <a:p>
            <a:pPr marL="0" indent="0">
              <a:buNone/>
            </a:pPr>
            <a:r>
              <a:rPr lang="en-US" b="0" i="0" u="none" strike="noStrike">
                <a:solidFill>
                  <a:srgbClr val="002C6C"/>
                </a:solidFill>
                <a:effectLst/>
                <a:latin typeface="Verdana" panose="020B0604030504040204" pitchFamily="34" charset="0"/>
                <a:ea typeface="Verdana" panose="020B0604030504040204" pitchFamily="34" charset="0"/>
                <a:cs typeface="Verdana" panose="020B0604030504040204" pitchFamily="34" charset="0"/>
              </a:rPr>
              <a:t>The letters “UPC” are used solely as an abbreviation for the “Universal Product Code,” which is a product identification system. They do not refer to the UPC</a:t>
            </a:r>
            <a:r>
              <a:rPr lang="en-US" baseline="30000"/>
              <a:t>®</a:t>
            </a:r>
            <a:r>
              <a:rPr lang="en-US" b="0" i="0" u="none" strike="noStrike">
                <a:solidFill>
                  <a:srgbClr val="002C6C"/>
                </a:solidFill>
                <a:effectLst/>
                <a:latin typeface="Verdana" panose="020B0604030504040204" pitchFamily="34" charset="0"/>
                <a:ea typeface="Verdana" panose="020B0604030504040204" pitchFamily="34" charset="0"/>
                <a:cs typeface="Verdana" panose="020B0604030504040204" pitchFamily="34" charset="0"/>
              </a:rPr>
              <a:t>, which is a federally registered certification mark of the International Association of Plumbing and Mechanical Officials (”IAPMO”) to certify compliance with the Uniform Plumbing Code as authorized by IAPMO.</a:t>
            </a:r>
            <a:endParaRPr lang="en-US">
              <a:solidFill>
                <a:srgbClr val="002C6C"/>
              </a:solidFill>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2"/>
          </p:nvPr>
        </p:nvSpPr>
        <p:spPr/>
        <p:txBody>
          <a:bodyPr/>
          <a:lstStyle/>
          <a:p>
            <a:pPr defTabSz="1219050" fontAlgn="base">
              <a:spcAft>
                <a:spcPct val="0"/>
              </a:spcAft>
              <a:defRPr/>
            </a:pPr>
            <a:fld id="{4472AB7F-E8D0-4874-A9B8-335B68DC5F05}" type="slidenum">
              <a:rPr lang="en-US"/>
              <a:pPr defTabSz="1219050" fontAlgn="base">
                <a:spcAft>
                  <a:spcPct val="0"/>
                </a:spcAft>
                <a:defRPr/>
              </a:pPr>
              <a:t>24</a:t>
            </a:fld>
            <a:endParaRPr lang="en-US"/>
          </a:p>
        </p:txBody>
      </p:sp>
    </p:spTree>
    <p:extLst>
      <p:ext uri="{BB962C8B-B14F-4D97-AF65-F5344CB8AC3E}">
        <p14:creationId xmlns:p14="http://schemas.microsoft.com/office/powerpoint/2010/main" val="2103990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C6E12-7E76-021A-6163-ED9331059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CD742-F215-3D95-94C8-3DEE4220FD36}"/>
              </a:ext>
            </a:extLst>
          </p:cNvPr>
          <p:cNvSpPr>
            <a:spLocks noGrp="1"/>
          </p:cNvSpPr>
          <p:nvPr>
            <p:ph type="title"/>
          </p:nvPr>
        </p:nvSpPr>
        <p:spPr>
          <a:xfrm>
            <a:off x="907775" y="3716010"/>
            <a:ext cx="8912086" cy="2153047"/>
          </a:xfrm>
        </p:spPr>
        <p:txBody>
          <a:bodyPr>
            <a:noAutofit/>
          </a:bodyPr>
          <a:lstStyle/>
          <a:p>
            <a:pPr marL="0" marR="0">
              <a:spcBef>
                <a:spcPts val="0"/>
              </a:spcBef>
              <a:spcAft>
                <a:spcPts val="0"/>
              </a:spcAft>
            </a:pPr>
            <a:r>
              <a:rPr lang="en-US" sz="1800" b="1" dirty="0">
                <a:effectLst/>
                <a:latin typeface="Cambria" panose="02040503050406030204" pitchFamily="18" charset="0"/>
                <a:ea typeface="Source Sans 3 Semibold"/>
                <a:cs typeface="Times New Roman" panose="02020603050405020304" pitchFamily="18" charset="0"/>
              </a:rPr>
              <a:t>Welcome</a:t>
            </a:r>
            <a:r>
              <a:rPr lang="en-US" sz="1800" b="1" dirty="0">
                <a:latin typeface="Cambria" panose="02040503050406030204" pitchFamily="18" charset="0"/>
                <a:ea typeface="Source Sans 3 Semibold"/>
                <a:cs typeface="Times New Roman" panose="02020603050405020304" pitchFamily="18" charset="0"/>
              </a:rPr>
              <a:t> – </a:t>
            </a:r>
            <a:r>
              <a:rPr lang="en-US" sz="1800" dirty="0">
                <a:effectLst/>
                <a:latin typeface="Cambria" panose="02040503050406030204" pitchFamily="18" charset="0"/>
                <a:ea typeface="Source Sans 3 Semibold"/>
                <a:cs typeface="Times New Roman" panose="02020603050405020304" pitchFamily="18" charset="0"/>
              </a:rPr>
              <a:t>Matt Damschroder</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Source Sans 3 Semibold"/>
                <a:ea typeface="Source Sans 3 Semibold"/>
                <a:cs typeface="Source Sans 3 Semibold"/>
              </a:rPr>
            </a:br>
            <a:r>
              <a:rPr lang="en-US" sz="1800" b="1" dirty="0">
                <a:effectLst/>
                <a:latin typeface="Cambria" panose="02040503050406030204" pitchFamily="18" charset="0"/>
                <a:ea typeface="Source Sans 3 Semibold"/>
                <a:cs typeface="Times New Roman" panose="02020603050405020304" pitchFamily="18" charset="0"/>
              </a:rPr>
              <a:t>Ohio Beverage Association </a:t>
            </a:r>
            <a:r>
              <a:rPr lang="en-US" sz="1800" dirty="0">
                <a:effectLst/>
                <a:latin typeface="Cambria" panose="02040503050406030204" pitchFamily="18" charset="0"/>
                <a:ea typeface="Source Sans 3 Semibold"/>
                <a:cs typeface="Times New Roman" panose="02020603050405020304" pitchFamily="18" charset="0"/>
              </a:rPr>
              <a:t>– Kimberly McConville</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Cambria" panose="02040503050406030204" pitchFamily="18" charset="0"/>
                <a:ea typeface="Source Sans 3 Semibold"/>
                <a:cs typeface="Times New Roman" panose="02020603050405020304" pitchFamily="18" charset="0"/>
              </a:rPr>
            </a:br>
            <a:r>
              <a:rPr lang="en-US" sz="1800" b="1" dirty="0">
                <a:effectLst/>
                <a:latin typeface="Cambria" panose="02040503050406030204" pitchFamily="18" charset="0"/>
                <a:ea typeface="Source Sans 3 Semibold"/>
                <a:cs typeface="Times New Roman" panose="02020603050405020304" pitchFamily="18" charset="0"/>
              </a:rPr>
              <a:t>GS1 US </a:t>
            </a:r>
            <a:r>
              <a:rPr lang="en-US" sz="1800" dirty="0">
                <a:effectLst/>
                <a:latin typeface="Cambria" panose="02040503050406030204" pitchFamily="18" charset="0"/>
                <a:ea typeface="Source Sans 3 Semibold"/>
                <a:cs typeface="Times New Roman" panose="02020603050405020304" pitchFamily="18" charset="0"/>
              </a:rPr>
              <a:t>– Maggie Lyons, Kerri Fulton, and Gena Morgan</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Cambria" panose="02040503050406030204" pitchFamily="18" charset="0"/>
                <a:ea typeface="Source Sans 3 Semibold"/>
                <a:cs typeface="Times New Roman" panose="02020603050405020304" pitchFamily="18" charset="0"/>
              </a:rPr>
            </a:br>
            <a:r>
              <a:rPr lang="en-US" sz="1800" b="1" dirty="0">
                <a:effectLst/>
                <a:latin typeface="Cambria" panose="02040503050406030204" pitchFamily="18" charset="0"/>
                <a:ea typeface="Source Sans 3 Semibold"/>
                <a:cs typeface="Times New Roman" panose="02020603050405020304" pitchFamily="18" charset="0"/>
              </a:rPr>
              <a:t>Ohio Council of Retail Merchants </a:t>
            </a:r>
            <a:r>
              <a:rPr lang="en-US" sz="1800" dirty="0">
                <a:effectLst/>
                <a:latin typeface="Cambria" panose="02040503050406030204" pitchFamily="18" charset="0"/>
                <a:ea typeface="Source Sans 3 Semibold"/>
                <a:cs typeface="Times New Roman" panose="02020603050405020304" pitchFamily="18" charset="0"/>
              </a:rPr>
              <a:t>– Lora Miller</a:t>
            </a:r>
            <a:br>
              <a:rPr lang="en-US" sz="1800" dirty="0">
                <a:effectLst/>
                <a:latin typeface="Source Sans 3 Semibold"/>
                <a:ea typeface="Source Sans 3 Semibold"/>
                <a:cs typeface="Source Sans 3 Semibold"/>
              </a:rPr>
            </a:br>
            <a:r>
              <a:rPr lang="en-US" sz="1800" dirty="0">
                <a:effectLst/>
                <a:latin typeface="Cambria" panose="02040503050406030204" pitchFamily="18" charset="0"/>
                <a:ea typeface="Source Sans 3 Semibold"/>
                <a:cs typeface="Times New Roman" panose="02020603050405020304" pitchFamily="18" charset="0"/>
              </a:rPr>
              <a:t> </a:t>
            </a:r>
            <a:br>
              <a:rPr lang="en-US" sz="1800" dirty="0">
                <a:effectLst/>
                <a:latin typeface="Source Sans 3 Semibold"/>
                <a:ea typeface="Source Sans 3 Semibold"/>
                <a:cs typeface="Source Sans 3 Semibold"/>
              </a:rPr>
            </a:br>
            <a:r>
              <a:rPr lang="en-US" sz="1800" b="1" dirty="0">
                <a:effectLst/>
                <a:latin typeface="Cambria" panose="02040503050406030204" pitchFamily="18" charset="0"/>
                <a:ea typeface="Source Sans 3 Semibold"/>
                <a:cs typeface="Times New Roman" panose="02020603050405020304" pitchFamily="18" charset="0"/>
              </a:rPr>
              <a:t>Discussion</a:t>
            </a:r>
            <a:br>
              <a:rPr lang="en-US" sz="1800" dirty="0">
                <a:effectLst/>
                <a:latin typeface="Source Sans 3 Semibold"/>
                <a:ea typeface="Source Sans 3 Semibold"/>
                <a:cs typeface="Source Sans 3 Semibold"/>
              </a:rPr>
            </a:br>
            <a:r>
              <a:rPr lang="en-US" sz="1800" dirty="0">
                <a:effectLst/>
                <a:latin typeface="Cambria" panose="02040503050406030204" pitchFamily="18" charset="0"/>
                <a:ea typeface="Source Sans 3 Semibold"/>
                <a:cs typeface="Times New Roman" panose="02020603050405020304" pitchFamily="18" charset="0"/>
              </a:rPr>
              <a:t>Working Group Members</a:t>
            </a:r>
            <a:endParaRPr lang="en-US" sz="1800" dirty="0">
              <a:effectLst/>
              <a:latin typeface="Source Sans 3 Semibold"/>
              <a:ea typeface="Source Sans 3 Semibold"/>
              <a:cs typeface="Source Sans 3 Semibold"/>
            </a:endParaRPr>
          </a:p>
        </p:txBody>
      </p:sp>
      <p:sp>
        <p:nvSpPr>
          <p:cNvPr id="4" name="TextBox 3">
            <a:extLst>
              <a:ext uri="{FF2B5EF4-FFF2-40B4-BE49-F238E27FC236}">
                <a16:creationId xmlns:a16="http://schemas.microsoft.com/office/drawing/2014/main" id="{85516ECC-0BCA-CA3C-0E92-716781AE9A3D}"/>
              </a:ext>
            </a:extLst>
          </p:cNvPr>
          <p:cNvSpPr txBox="1"/>
          <p:nvPr/>
        </p:nvSpPr>
        <p:spPr>
          <a:xfrm>
            <a:off x="1712843" y="1585291"/>
            <a:ext cx="87663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Working Group on the Submission of a Waiver </a:t>
            </a:r>
            <a:b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b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Excluding Certain Beverages from SNAP in Ohio</a:t>
            </a:r>
            <a:br>
              <a:rPr kumimoji="0" lang="en-US" sz="2400" b="0" i="0" u="none" strike="noStrike" kern="1200" cap="none" spc="0" normalizeH="0" baseline="0" noProof="0" dirty="0">
                <a:ln>
                  <a:noFill/>
                </a:ln>
                <a:solidFill>
                  <a:prstClr val="black"/>
                </a:solidFill>
                <a:effectLst/>
                <a:uLnTx/>
                <a:uFillTx/>
                <a:latin typeface="Source Sans 3 Semibold"/>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Agenda </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August 21, 2025</a:t>
            </a:r>
            <a:br>
              <a:rPr kumimoji="0" lang="en-US" sz="2400" b="0" i="0" u="none" strike="noStrike" kern="1200" cap="none" spc="0" normalizeH="0" baseline="0" noProof="0" dirty="0">
                <a:ln>
                  <a:noFill/>
                </a:ln>
                <a:solidFill>
                  <a:prstClr val="black"/>
                </a:solidFill>
                <a:effectLst/>
                <a:uLnTx/>
                <a:uFillTx/>
                <a:latin typeface="Source Sans 3 Semibold"/>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10:00 AM – 12:00 PM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684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CB1D1-7215-51B4-3113-21CFADE8D0A4}"/>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9C786EA3-DC78-E344-26C7-AF1D0FD13872}"/>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logo with a black background&#10;&#10;AI-generated content may be incorrect.">
            <a:extLst>
              <a:ext uri="{FF2B5EF4-FFF2-40B4-BE49-F238E27FC236}">
                <a16:creationId xmlns:a16="http://schemas.microsoft.com/office/drawing/2014/main" id="{63244E60-4D1D-626C-C6B3-89186276F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713" y="1490481"/>
            <a:ext cx="5270573" cy="2093098"/>
          </a:xfrm>
          <a:prstGeom prst="rect">
            <a:avLst/>
          </a:prstGeom>
        </p:spPr>
      </p:pic>
      <p:sp>
        <p:nvSpPr>
          <p:cNvPr id="4" name="TextBox 3">
            <a:extLst>
              <a:ext uri="{FF2B5EF4-FFF2-40B4-BE49-F238E27FC236}">
                <a16:creationId xmlns:a16="http://schemas.microsoft.com/office/drawing/2014/main" id="{43D292E0-AC19-E4D6-6CD9-1A0D78F0FBFB}"/>
              </a:ext>
            </a:extLst>
          </p:cNvPr>
          <p:cNvSpPr txBox="1"/>
          <p:nvPr/>
        </p:nvSpPr>
        <p:spPr>
          <a:xfrm>
            <a:off x="1742660" y="4227443"/>
            <a:ext cx="870667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Lora Miller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Director of Governmental Affairs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&amp; Public Relations</a:t>
            </a:r>
          </a:p>
        </p:txBody>
      </p:sp>
      <p:sp>
        <p:nvSpPr>
          <p:cNvPr id="5" name="TextBox 4">
            <a:extLst>
              <a:ext uri="{FF2B5EF4-FFF2-40B4-BE49-F238E27FC236}">
                <a16:creationId xmlns:a16="http://schemas.microsoft.com/office/drawing/2014/main" id="{5EAFD9FE-82B8-6A7B-B11D-F784C15E12CA}"/>
              </a:ext>
            </a:extLst>
          </p:cNvPr>
          <p:cNvSpPr txBox="1"/>
          <p:nvPr/>
        </p:nvSpPr>
        <p:spPr>
          <a:xfrm>
            <a:off x="3366051" y="6256236"/>
            <a:ext cx="870667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Futura Bk BT" panose="020B0502020204020303" pitchFamily="34" charset="0"/>
                <a:ea typeface="+mn-ea"/>
                <a:cs typeface="+mn-cs"/>
              </a:rPr>
              <a:t>August 21, 2025</a:t>
            </a:r>
          </a:p>
        </p:txBody>
      </p:sp>
    </p:spTree>
    <p:extLst>
      <p:ext uri="{BB962C8B-B14F-4D97-AF65-F5344CB8AC3E}">
        <p14:creationId xmlns:p14="http://schemas.microsoft.com/office/powerpoint/2010/main" val="43507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F2A4-88D1-AFD5-AFA7-A5A3A390D577}"/>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887D2B1D-2ED2-2B4A-045F-87528F665FBA}"/>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F07F995F-2B29-8EFE-A21A-07EC1A1D0BC0}"/>
              </a:ext>
            </a:extLst>
          </p:cNvPr>
          <p:cNvSpPr txBox="1"/>
          <p:nvPr/>
        </p:nvSpPr>
        <p:spPr>
          <a:xfrm>
            <a:off x="259834" y="327066"/>
            <a:ext cx="75841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ABOUT THE OHIO COUNCIL OF RETAIL MERCHANTS</a:t>
            </a:r>
          </a:p>
        </p:txBody>
      </p:sp>
      <p:pic>
        <p:nvPicPr>
          <p:cNvPr id="3" name="Picture 2" descr="A logo with a black background&#10;&#10;AI-generated content may be incorrect.">
            <a:extLst>
              <a:ext uri="{FF2B5EF4-FFF2-40B4-BE49-F238E27FC236}">
                <a16:creationId xmlns:a16="http://schemas.microsoft.com/office/drawing/2014/main" id="{FA767271-6E2F-A27C-D8B7-A4D4DBC72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C6227E7A-66DE-C798-C91F-D735812FFB04}"/>
              </a:ext>
            </a:extLst>
          </p:cNvPr>
          <p:cNvCxnSpPr>
            <a:cxnSpLocks/>
          </p:cNvCxnSpPr>
          <p:nvPr/>
        </p:nvCxnSpPr>
        <p:spPr>
          <a:xfrm>
            <a:off x="291967" y="1077918"/>
            <a:ext cx="569843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846D9B36-2CC9-AF65-3CFD-49ABFEB8F21A}"/>
              </a:ext>
            </a:extLst>
          </p:cNvPr>
          <p:cNvSpPr/>
          <p:nvPr/>
        </p:nvSpPr>
        <p:spPr>
          <a:xfrm>
            <a:off x="4896649" y="1077918"/>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0A5682E-98B1-5E14-60BB-5C467999D77F}"/>
              </a:ext>
            </a:extLst>
          </p:cNvPr>
          <p:cNvSpPr txBox="1"/>
          <p:nvPr/>
        </p:nvSpPr>
        <p:spPr>
          <a:xfrm>
            <a:off x="4479235" y="2184455"/>
            <a:ext cx="743720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The Ohio Council of Retail Merchants (The Council) has been serving the interests of Ohio’s retail and wholesale industries since 1922. Our 7,700-plus members rely on the expertise and passion of the Council leadership to promote and support initiatives that pave a positive path for the state’s retail community.  The Council concentrates on four main areas as it relates to building and maintaining a robust retail environment – Public Policy, Political Activity, Member Benefits, and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Council membership includes national, regional and local grocers.</a:t>
            </a:r>
          </a:p>
        </p:txBody>
      </p:sp>
      <p:pic>
        <p:nvPicPr>
          <p:cNvPr id="4" name="Picture 3" descr="A logo with a black background&#10;&#10;AI-generated content may be incorrect.">
            <a:extLst>
              <a:ext uri="{FF2B5EF4-FFF2-40B4-BE49-F238E27FC236}">
                <a16:creationId xmlns:a16="http://schemas.microsoft.com/office/drawing/2014/main" id="{0D796A6A-BD50-1D1C-5906-0F754C651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86" y="2392762"/>
            <a:ext cx="3777263" cy="1500061"/>
          </a:xfrm>
          <a:prstGeom prst="rect">
            <a:avLst/>
          </a:prstGeom>
        </p:spPr>
      </p:pic>
    </p:spTree>
    <p:extLst>
      <p:ext uri="{BB962C8B-B14F-4D97-AF65-F5344CB8AC3E}">
        <p14:creationId xmlns:p14="http://schemas.microsoft.com/office/powerpoint/2010/main" val="178087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F551A-9103-6639-C023-4EA71088387D}"/>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90457482-94FA-BB55-DE37-E7B12F1C8700}"/>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90C44362-AE29-E63A-5329-7915F7031163}"/>
              </a:ext>
            </a:extLst>
          </p:cNvPr>
          <p:cNvSpPr txBox="1"/>
          <p:nvPr/>
        </p:nvSpPr>
        <p:spPr>
          <a:xfrm>
            <a:off x="259834" y="327066"/>
            <a:ext cx="23968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RETAIL IN OHIO</a:t>
            </a:r>
          </a:p>
        </p:txBody>
      </p:sp>
      <p:pic>
        <p:nvPicPr>
          <p:cNvPr id="3" name="Picture 2" descr="A logo with a black background&#10;&#10;AI-generated content may be incorrect.">
            <a:extLst>
              <a:ext uri="{FF2B5EF4-FFF2-40B4-BE49-F238E27FC236}">
                <a16:creationId xmlns:a16="http://schemas.microsoft.com/office/drawing/2014/main" id="{179C4484-9C51-1AA4-6502-E744E1A92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9D8E16FA-B304-6D49-0B67-C9C9869DFBB1}"/>
              </a:ext>
            </a:extLst>
          </p:cNvPr>
          <p:cNvCxnSpPr>
            <a:cxnSpLocks/>
          </p:cNvCxnSpPr>
          <p:nvPr/>
        </p:nvCxnSpPr>
        <p:spPr>
          <a:xfrm>
            <a:off x="291967" y="1077918"/>
            <a:ext cx="569843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950F615E-5D25-F8C6-D4E7-5E1019D45233}"/>
              </a:ext>
            </a:extLst>
          </p:cNvPr>
          <p:cNvSpPr/>
          <p:nvPr/>
        </p:nvSpPr>
        <p:spPr>
          <a:xfrm>
            <a:off x="4896649" y="1077918"/>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0C73E33D-9519-0468-93A9-6EF0F629BF6B}"/>
              </a:ext>
            </a:extLst>
          </p:cNvPr>
          <p:cNvPicPr>
            <a:picLocks noChangeAspect="1"/>
          </p:cNvPicPr>
          <p:nvPr/>
        </p:nvPicPr>
        <p:blipFill>
          <a:blip r:embed="rId3"/>
          <a:stretch>
            <a:fillRect/>
          </a:stretch>
        </p:blipFill>
        <p:spPr>
          <a:xfrm>
            <a:off x="397984" y="1367106"/>
            <a:ext cx="11184835" cy="4628208"/>
          </a:xfrm>
          <a:prstGeom prst="rect">
            <a:avLst/>
          </a:prstGeom>
        </p:spPr>
      </p:pic>
    </p:spTree>
    <p:extLst>
      <p:ext uri="{BB962C8B-B14F-4D97-AF65-F5344CB8AC3E}">
        <p14:creationId xmlns:p14="http://schemas.microsoft.com/office/powerpoint/2010/main" val="34161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519C0-BD71-213D-F692-AA0B209C7472}"/>
            </a:ext>
          </a:extLst>
        </p:cNvPr>
        <p:cNvGrpSpPr/>
        <p:nvPr/>
      </p:nvGrpSpPr>
      <p:grpSpPr>
        <a:xfrm>
          <a:off x="0" y="0"/>
          <a:ext cx="0" cy="0"/>
          <a:chOff x="0" y="0"/>
          <a:chExt cx="0" cy="0"/>
        </a:xfrm>
      </p:grpSpPr>
      <p:pic>
        <p:nvPicPr>
          <p:cNvPr id="9" name="Picture 2" descr="create an image of inside a grocery store framed by the state of ohio">
            <a:extLst>
              <a:ext uri="{FF2B5EF4-FFF2-40B4-BE49-F238E27FC236}">
                <a16:creationId xmlns:a16="http://schemas.microsoft.com/office/drawing/2014/main" id="{940979BD-8D54-631E-E156-0BA435FA76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45" r="9757"/>
          <a:stretch>
            <a:fillRect/>
          </a:stretch>
        </p:blipFill>
        <p:spPr bwMode="auto">
          <a:xfrm>
            <a:off x="0" y="1178414"/>
            <a:ext cx="4505739" cy="560936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D6D3CE89-75CD-0710-BF7C-CF0BF660B352}"/>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A894B360-1A5D-0CBF-0C7C-BFAA55872A50}"/>
              </a:ext>
            </a:extLst>
          </p:cNvPr>
          <p:cNvSpPr txBox="1"/>
          <p:nvPr/>
        </p:nvSpPr>
        <p:spPr>
          <a:xfrm>
            <a:off x="259834" y="327066"/>
            <a:ext cx="92736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SNAP IS AN IMPORTANT DRIVER OF OHIO’S GROCERY INDUSTRY</a:t>
            </a:r>
          </a:p>
        </p:txBody>
      </p:sp>
      <p:pic>
        <p:nvPicPr>
          <p:cNvPr id="3" name="Picture 2" descr="A logo with a black background&#10;&#10;AI-generated content may be incorrect.">
            <a:extLst>
              <a:ext uri="{FF2B5EF4-FFF2-40B4-BE49-F238E27FC236}">
                <a16:creationId xmlns:a16="http://schemas.microsoft.com/office/drawing/2014/main" id="{532321DC-FFB8-FC9F-87A9-BA20A8F56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B0332556-4820-007A-E7A1-8BB85D668358}"/>
              </a:ext>
            </a:extLst>
          </p:cNvPr>
          <p:cNvCxnSpPr>
            <a:cxnSpLocks/>
          </p:cNvCxnSpPr>
          <p:nvPr/>
        </p:nvCxnSpPr>
        <p:spPr>
          <a:xfrm>
            <a:off x="291967" y="1077918"/>
            <a:ext cx="569843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9E6EE882-E0C3-F13A-942C-9CEE051092A5}"/>
              </a:ext>
            </a:extLst>
          </p:cNvPr>
          <p:cNvSpPr/>
          <p:nvPr/>
        </p:nvSpPr>
        <p:spPr>
          <a:xfrm>
            <a:off x="4896649" y="1077918"/>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FA6596CF-D829-AE22-52B6-30ED54A4CA42}"/>
              </a:ext>
            </a:extLst>
          </p:cNvPr>
          <p:cNvSpPr txBox="1"/>
          <p:nvPr/>
        </p:nvSpPr>
        <p:spPr>
          <a:xfrm>
            <a:off x="4896648" y="1491958"/>
            <a:ext cx="7019788"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SNAP generates nearly $5 billion in economic activity each year in Ohio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SNAP benefits can be used at over 9,000 Ohio grocers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SNAP is responsible for over 14,000 direct and indirect </a:t>
            </a:r>
            <a:b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b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jobs in Ohio’s grocery industry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Administrative SNAP jobs at the grocery store level generated </a:t>
            </a:r>
            <a:b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b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more than $323.6 million in grocery industry wages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SNAP drove total output of $910.3 million across grocery and </a:t>
            </a:r>
            <a:b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b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other retailing industries in the state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Output generated by supplier and induced impacts represents </a:t>
            </a:r>
            <a:b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b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another $1.1 billion</a:t>
            </a:r>
          </a:p>
        </p:txBody>
      </p:sp>
      <p:pic>
        <p:nvPicPr>
          <p:cNvPr id="2052" name="Picture 4">
            <a:extLst>
              <a:ext uri="{FF2B5EF4-FFF2-40B4-BE49-F238E27FC236}">
                <a16:creationId xmlns:a16="http://schemas.microsoft.com/office/drawing/2014/main" id="{E4BE6964-F196-697D-5EF6-EB8238AF7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254" y="5404362"/>
            <a:ext cx="2915478" cy="5542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2DC4B8D-0FE5-D96D-9F9A-0A8C78A93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5653" y="5402416"/>
            <a:ext cx="2014330" cy="55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06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BA13F-634A-7062-CC50-35AFCD5B4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56DD2-1721-6CDD-4D82-16921F6F6023}"/>
              </a:ext>
            </a:extLst>
          </p:cNvPr>
          <p:cNvSpPr>
            <a:spLocks noGrp="1"/>
          </p:cNvSpPr>
          <p:nvPr>
            <p:ph type="title"/>
          </p:nvPr>
        </p:nvSpPr>
        <p:spPr>
          <a:xfrm>
            <a:off x="135157" y="152936"/>
            <a:ext cx="10515600" cy="1325563"/>
          </a:xfrm>
        </p:spPr>
        <p:txBody>
          <a:bodyPr>
            <a:normAutofit/>
          </a:bodyPr>
          <a:lstStyle/>
          <a:p>
            <a:r>
              <a:rPr lang="en-US" sz="6000" b="1" dirty="0">
                <a:solidFill>
                  <a:srgbClr val="F15A2F"/>
                </a:solidFill>
                <a:latin typeface="Quatro" panose="020B0503000000020004" pitchFamily="34" charset="0"/>
              </a:rPr>
              <a:t>Delivering for Ohio</a:t>
            </a:r>
          </a:p>
        </p:txBody>
      </p:sp>
      <p:grpSp>
        <p:nvGrpSpPr>
          <p:cNvPr id="26" name="Group 25">
            <a:extLst>
              <a:ext uri="{FF2B5EF4-FFF2-40B4-BE49-F238E27FC236}">
                <a16:creationId xmlns:a16="http://schemas.microsoft.com/office/drawing/2014/main" id="{C7D7F98B-2D35-4A07-7C9D-AFDDED11DEA4}"/>
              </a:ext>
            </a:extLst>
          </p:cNvPr>
          <p:cNvGrpSpPr/>
          <p:nvPr/>
        </p:nvGrpSpPr>
        <p:grpSpPr>
          <a:xfrm>
            <a:off x="20320" y="2813115"/>
            <a:ext cx="12149072" cy="1165513"/>
            <a:chOff x="0" y="2531342"/>
            <a:chExt cx="12149072" cy="1165513"/>
          </a:xfrm>
        </p:grpSpPr>
        <p:sp>
          <p:nvSpPr>
            <p:cNvPr id="7" name="TextBox 6">
              <a:extLst>
                <a:ext uri="{FF2B5EF4-FFF2-40B4-BE49-F238E27FC236}">
                  <a16:creationId xmlns:a16="http://schemas.microsoft.com/office/drawing/2014/main" id="{42900C19-90B7-CA98-09A6-97A352FF4296}"/>
                </a:ext>
              </a:extLst>
            </p:cNvPr>
            <p:cNvSpPr txBox="1"/>
            <p:nvPr/>
          </p:nvSpPr>
          <p:spPr>
            <a:xfrm>
              <a:off x="0" y="3050524"/>
              <a:ext cx="303726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Beverage Industry Jobs</a:t>
              </a:r>
            </a:p>
          </p:txBody>
        </p:sp>
        <p:sp>
          <p:nvSpPr>
            <p:cNvPr id="16" name="TextBox 15">
              <a:extLst>
                <a:ext uri="{FF2B5EF4-FFF2-40B4-BE49-F238E27FC236}">
                  <a16:creationId xmlns:a16="http://schemas.microsoft.com/office/drawing/2014/main" id="{2B74B7A3-835A-9DAB-7BC2-7DE2BF7CCCC4}"/>
                </a:ext>
              </a:extLst>
            </p:cNvPr>
            <p:cNvSpPr txBox="1"/>
            <p:nvPr/>
          </p:nvSpPr>
          <p:spPr>
            <a:xfrm>
              <a:off x="3037268" y="3050524"/>
              <a:ext cx="3037268"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Manufacturing Plants and Distribution Facilities</a:t>
              </a:r>
            </a:p>
          </p:txBody>
        </p:sp>
        <p:sp>
          <p:nvSpPr>
            <p:cNvPr id="18" name="TextBox 17">
              <a:extLst>
                <a:ext uri="{FF2B5EF4-FFF2-40B4-BE49-F238E27FC236}">
                  <a16:creationId xmlns:a16="http://schemas.microsoft.com/office/drawing/2014/main" id="{4647E3D4-FF4E-CDB1-4440-BB0589830714}"/>
                </a:ext>
              </a:extLst>
            </p:cNvPr>
            <p:cNvSpPr txBox="1"/>
            <p:nvPr/>
          </p:nvSpPr>
          <p:spPr>
            <a:xfrm>
              <a:off x="6074536" y="3050524"/>
              <a:ext cx="303726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Direct Economic Impact</a:t>
              </a:r>
            </a:p>
          </p:txBody>
        </p:sp>
        <p:sp>
          <p:nvSpPr>
            <p:cNvPr id="20" name="TextBox 19">
              <a:extLst>
                <a:ext uri="{FF2B5EF4-FFF2-40B4-BE49-F238E27FC236}">
                  <a16:creationId xmlns:a16="http://schemas.microsoft.com/office/drawing/2014/main" id="{D9A80FA4-95E5-3269-2062-4D973892BC91}"/>
                </a:ext>
              </a:extLst>
            </p:cNvPr>
            <p:cNvSpPr txBox="1"/>
            <p:nvPr/>
          </p:nvSpPr>
          <p:spPr>
            <a:xfrm>
              <a:off x="549370" y="2531345"/>
              <a:ext cx="19385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12,083</a:t>
              </a:r>
            </a:p>
          </p:txBody>
        </p:sp>
        <p:sp>
          <p:nvSpPr>
            <p:cNvPr id="23" name="TextBox 22">
              <a:extLst>
                <a:ext uri="{FF2B5EF4-FFF2-40B4-BE49-F238E27FC236}">
                  <a16:creationId xmlns:a16="http://schemas.microsoft.com/office/drawing/2014/main" id="{C9B48672-4BBC-25F6-5E01-7C9FDA17272B}"/>
                </a:ext>
              </a:extLst>
            </p:cNvPr>
            <p:cNvSpPr txBox="1"/>
            <p:nvPr/>
          </p:nvSpPr>
          <p:spPr>
            <a:xfrm>
              <a:off x="9111804" y="3050524"/>
              <a:ext cx="303726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Wages and Benefits</a:t>
              </a:r>
            </a:p>
          </p:txBody>
        </p:sp>
        <p:sp>
          <p:nvSpPr>
            <p:cNvPr id="25" name="TextBox 24">
              <a:extLst>
                <a:ext uri="{FF2B5EF4-FFF2-40B4-BE49-F238E27FC236}">
                  <a16:creationId xmlns:a16="http://schemas.microsoft.com/office/drawing/2014/main" id="{A847F63E-5033-EC10-46A2-45B7D79EF7A5}"/>
                </a:ext>
              </a:extLst>
            </p:cNvPr>
            <p:cNvSpPr txBox="1"/>
            <p:nvPr/>
          </p:nvSpPr>
          <p:spPr>
            <a:xfrm>
              <a:off x="9337205" y="2531342"/>
              <a:ext cx="25864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$1.2 Billion</a:t>
              </a:r>
            </a:p>
          </p:txBody>
        </p:sp>
      </p:grpSp>
      <p:sp>
        <p:nvSpPr>
          <p:cNvPr id="27" name="TextBox 26">
            <a:extLst>
              <a:ext uri="{FF2B5EF4-FFF2-40B4-BE49-F238E27FC236}">
                <a16:creationId xmlns:a16="http://schemas.microsoft.com/office/drawing/2014/main" id="{1E324BD6-A5A2-8ADE-1E13-81B6A0021B51}"/>
              </a:ext>
            </a:extLst>
          </p:cNvPr>
          <p:cNvSpPr txBox="1"/>
          <p:nvPr/>
        </p:nvSpPr>
        <p:spPr>
          <a:xfrm>
            <a:off x="3606958" y="2813117"/>
            <a:ext cx="19385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145</a:t>
            </a:r>
          </a:p>
        </p:txBody>
      </p:sp>
      <p:sp>
        <p:nvSpPr>
          <p:cNvPr id="28" name="TextBox 27">
            <a:extLst>
              <a:ext uri="{FF2B5EF4-FFF2-40B4-BE49-F238E27FC236}">
                <a16:creationId xmlns:a16="http://schemas.microsoft.com/office/drawing/2014/main" id="{8520CF3A-0E9F-EB52-5753-D46886CF0A74}"/>
              </a:ext>
            </a:extLst>
          </p:cNvPr>
          <p:cNvSpPr txBox="1"/>
          <p:nvPr/>
        </p:nvSpPr>
        <p:spPr>
          <a:xfrm>
            <a:off x="6193423" y="2813116"/>
            <a:ext cx="28401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$14.3 Billion</a:t>
            </a:r>
          </a:p>
        </p:txBody>
      </p:sp>
      <p:sp>
        <p:nvSpPr>
          <p:cNvPr id="31" name="TextBox 30">
            <a:extLst>
              <a:ext uri="{FF2B5EF4-FFF2-40B4-BE49-F238E27FC236}">
                <a16:creationId xmlns:a16="http://schemas.microsoft.com/office/drawing/2014/main" id="{3C11ECCA-9307-9A7E-F7FE-03AB5F81ECE1}"/>
              </a:ext>
            </a:extLst>
          </p:cNvPr>
          <p:cNvSpPr txBox="1"/>
          <p:nvPr/>
        </p:nvSpPr>
        <p:spPr>
          <a:xfrm>
            <a:off x="1241522" y="6022959"/>
            <a:ext cx="303726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Contributed in State Taxes</a:t>
            </a:r>
          </a:p>
        </p:txBody>
      </p:sp>
      <p:sp>
        <p:nvSpPr>
          <p:cNvPr id="32" name="TextBox 31">
            <a:extLst>
              <a:ext uri="{FF2B5EF4-FFF2-40B4-BE49-F238E27FC236}">
                <a16:creationId xmlns:a16="http://schemas.microsoft.com/office/drawing/2014/main" id="{E86E0469-B886-F9D0-2DDD-DCE1722E7CFE}"/>
              </a:ext>
            </a:extLst>
          </p:cNvPr>
          <p:cNvSpPr txBox="1"/>
          <p:nvPr/>
        </p:nvSpPr>
        <p:spPr>
          <a:xfrm>
            <a:off x="1466923" y="5503777"/>
            <a:ext cx="25864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$1.1 Billion</a:t>
            </a:r>
          </a:p>
        </p:txBody>
      </p:sp>
      <p:sp>
        <p:nvSpPr>
          <p:cNvPr id="33" name="TextBox 32">
            <a:extLst>
              <a:ext uri="{FF2B5EF4-FFF2-40B4-BE49-F238E27FC236}">
                <a16:creationId xmlns:a16="http://schemas.microsoft.com/office/drawing/2014/main" id="{F70E14EF-AD10-FEFF-9DD0-614A47E81551}"/>
              </a:ext>
            </a:extLst>
          </p:cNvPr>
          <p:cNvSpPr txBox="1"/>
          <p:nvPr/>
        </p:nvSpPr>
        <p:spPr>
          <a:xfrm>
            <a:off x="4504190" y="6017258"/>
            <a:ext cx="3037268"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Contributed in Federal Taxes</a:t>
            </a:r>
          </a:p>
        </p:txBody>
      </p:sp>
      <p:sp>
        <p:nvSpPr>
          <p:cNvPr id="34" name="TextBox 33">
            <a:extLst>
              <a:ext uri="{FF2B5EF4-FFF2-40B4-BE49-F238E27FC236}">
                <a16:creationId xmlns:a16="http://schemas.microsoft.com/office/drawing/2014/main" id="{014C19D5-0E9E-8ABE-B890-5C0419A5B103}"/>
              </a:ext>
            </a:extLst>
          </p:cNvPr>
          <p:cNvSpPr txBox="1"/>
          <p:nvPr/>
        </p:nvSpPr>
        <p:spPr>
          <a:xfrm>
            <a:off x="4729591" y="5498076"/>
            <a:ext cx="25864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$1.8 Billion</a:t>
            </a:r>
          </a:p>
        </p:txBody>
      </p:sp>
      <p:sp>
        <p:nvSpPr>
          <p:cNvPr id="35" name="TextBox 34">
            <a:extLst>
              <a:ext uri="{FF2B5EF4-FFF2-40B4-BE49-F238E27FC236}">
                <a16:creationId xmlns:a16="http://schemas.microsoft.com/office/drawing/2014/main" id="{663E75D4-155B-F1E0-D3BE-35B0E4547108}"/>
              </a:ext>
            </a:extLst>
          </p:cNvPr>
          <p:cNvSpPr txBox="1"/>
          <p:nvPr/>
        </p:nvSpPr>
        <p:spPr>
          <a:xfrm>
            <a:off x="7766860" y="6017258"/>
            <a:ext cx="303726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Charitable Donations</a:t>
            </a:r>
          </a:p>
        </p:txBody>
      </p:sp>
      <p:sp>
        <p:nvSpPr>
          <p:cNvPr id="36" name="TextBox 35">
            <a:extLst>
              <a:ext uri="{FF2B5EF4-FFF2-40B4-BE49-F238E27FC236}">
                <a16:creationId xmlns:a16="http://schemas.microsoft.com/office/drawing/2014/main" id="{434B26A7-A5F2-DB42-7086-22440C7A97E8}"/>
              </a:ext>
            </a:extLst>
          </p:cNvPr>
          <p:cNvSpPr txBox="1"/>
          <p:nvPr/>
        </p:nvSpPr>
        <p:spPr>
          <a:xfrm>
            <a:off x="7840944" y="5498076"/>
            <a:ext cx="28890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$134 Million</a:t>
            </a:r>
          </a:p>
        </p:txBody>
      </p:sp>
      <p:cxnSp>
        <p:nvCxnSpPr>
          <p:cNvPr id="39" name="Straight Connector 38">
            <a:extLst>
              <a:ext uri="{FF2B5EF4-FFF2-40B4-BE49-F238E27FC236}">
                <a16:creationId xmlns:a16="http://schemas.microsoft.com/office/drawing/2014/main" id="{705F70AC-892C-F11A-C6B9-AC109D4ABBE3}"/>
              </a:ext>
            </a:extLst>
          </p:cNvPr>
          <p:cNvCxnSpPr>
            <a:cxnSpLocks/>
          </p:cNvCxnSpPr>
          <p:nvPr/>
        </p:nvCxnSpPr>
        <p:spPr>
          <a:xfrm flipH="1">
            <a:off x="-101273" y="1487552"/>
            <a:ext cx="3136392" cy="0"/>
          </a:xfrm>
          <a:prstGeom prst="line">
            <a:avLst/>
          </a:prstGeom>
          <a:ln w="101600">
            <a:solidFill>
              <a:srgbClr val="F12B7B"/>
            </a:solidFill>
          </a:ln>
        </p:spPr>
        <p:style>
          <a:lnRef idx="3">
            <a:schemeClr val="accent2"/>
          </a:lnRef>
          <a:fillRef idx="0">
            <a:schemeClr val="accent2"/>
          </a:fillRef>
          <a:effectRef idx="2">
            <a:schemeClr val="accent2"/>
          </a:effectRef>
          <a:fontRef idx="minor">
            <a:schemeClr val="tx1"/>
          </a:fontRef>
        </p:style>
      </p:cxnSp>
      <p:pic>
        <p:nvPicPr>
          <p:cNvPr id="6" name="Graphic 5">
            <a:extLst>
              <a:ext uri="{FF2B5EF4-FFF2-40B4-BE49-F238E27FC236}">
                <a16:creationId xmlns:a16="http://schemas.microsoft.com/office/drawing/2014/main" id="{CF97384C-556E-23A4-D774-546920381929}"/>
              </a:ext>
            </a:extLst>
          </p:cNvPr>
          <p:cNvPicPr>
            <a:picLocks noChangeAspect="1"/>
          </p:cNvPicPr>
          <p:nvPr/>
        </p:nvPicPr>
        <p:blipFill>
          <a:blip r:embed="rId3">
            <a:extLst>
              <a:ext uri="{96DAC541-7B7A-43D3-8B79-37D633B846F1}">
                <asvg:svgBlip xmlns:asvg="http://schemas.microsoft.com/office/drawing/2016/SVG/main" r:embed="rId4"/>
              </a:ext>
            </a:extLst>
          </a:blip>
          <a:srcRect t="2" b="23199"/>
          <a:stretch>
            <a:fillRect/>
          </a:stretch>
        </p:blipFill>
        <p:spPr>
          <a:xfrm>
            <a:off x="945286" y="1809651"/>
            <a:ext cx="1187336" cy="1139843"/>
          </a:xfrm>
          <a:prstGeom prst="rect">
            <a:avLst/>
          </a:prstGeom>
        </p:spPr>
      </p:pic>
      <p:pic>
        <p:nvPicPr>
          <p:cNvPr id="9" name="Graphic 8">
            <a:extLst>
              <a:ext uri="{FF2B5EF4-FFF2-40B4-BE49-F238E27FC236}">
                <a16:creationId xmlns:a16="http://schemas.microsoft.com/office/drawing/2014/main" id="{A3142AF5-FB64-34E0-CAFF-C3ED3EE6BBB5}"/>
              </a:ext>
            </a:extLst>
          </p:cNvPr>
          <p:cNvPicPr>
            <a:picLocks noChangeAspect="1"/>
          </p:cNvPicPr>
          <p:nvPr/>
        </p:nvPicPr>
        <p:blipFill>
          <a:blip r:embed="rId5">
            <a:extLst>
              <a:ext uri="{96DAC541-7B7A-43D3-8B79-37D633B846F1}">
                <asvg:svgBlip xmlns:asvg="http://schemas.microsoft.com/office/drawing/2016/SVG/main" r:embed="rId6"/>
              </a:ext>
            </a:extLst>
          </a:blip>
          <a:srcRect b="19769"/>
          <a:stretch>
            <a:fillRect/>
          </a:stretch>
        </p:blipFill>
        <p:spPr>
          <a:xfrm>
            <a:off x="3930457" y="1541386"/>
            <a:ext cx="1291530" cy="1271729"/>
          </a:xfrm>
          <a:prstGeom prst="rect">
            <a:avLst/>
          </a:prstGeom>
        </p:spPr>
      </p:pic>
      <p:pic>
        <p:nvPicPr>
          <p:cNvPr id="11" name="Graphic 10">
            <a:extLst>
              <a:ext uri="{FF2B5EF4-FFF2-40B4-BE49-F238E27FC236}">
                <a16:creationId xmlns:a16="http://schemas.microsoft.com/office/drawing/2014/main" id="{B9DC0898-F8A8-761A-D8F9-306BB3896C9D}"/>
              </a:ext>
            </a:extLst>
          </p:cNvPr>
          <p:cNvPicPr>
            <a:picLocks noChangeAspect="1"/>
          </p:cNvPicPr>
          <p:nvPr/>
        </p:nvPicPr>
        <p:blipFill>
          <a:blip r:embed="rId7">
            <a:extLst>
              <a:ext uri="{96DAC541-7B7A-43D3-8B79-37D633B846F1}">
                <asvg:svgBlip xmlns:asvg="http://schemas.microsoft.com/office/drawing/2016/SVG/main" r:embed="rId8"/>
              </a:ext>
            </a:extLst>
          </a:blip>
          <a:srcRect t="1" b="15520"/>
          <a:stretch>
            <a:fillRect/>
          </a:stretch>
        </p:blipFill>
        <p:spPr>
          <a:xfrm>
            <a:off x="6895693" y="1634091"/>
            <a:ext cx="1291530" cy="1363856"/>
          </a:xfrm>
          <a:prstGeom prst="rect">
            <a:avLst/>
          </a:prstGeom>
        </p:spPr>
      </p:pic>
      <p:pic>
        <p:nvPicPr>
          <p:cNvPr id="13" name="Graphic 12">
            <a:extLst>
              <a:ext uri="{FF2B5EF4-FFF2-40B4-BE49-F238E27FC236}">
                <a16:creationId xmlns:a16="http://schemas.microsoft.com/office/drawing/2014/main" id="{F1C8D089-D7A9-6DF9-7529-35A3FDF9C520}"/>
              </a:ext>
            </a:extLst>
          </p:cNvPr>
          <p:cNvPicPr>
            <a:picLocks noChangeAspect="1"/>
          </p:cNvPicPr>
          <p:nvPr/>
        </p:nvPicPr>
        <p:blipFill>
          <a:blip r:embed="rId9">
            <a:extLst>
              <a:ext uri="{96DAC541-7B7A-43D3-8B79-37D633B846F1}">
                <asvg:svgBlip xmlns:asvg="http://schemas.microsoft.com/office/drawing/2016/SVG/main" r:embed="rId10"/>
              </a:ext>
            </a:extLst>
          </a:blip>
          <a:srcRect b="14666"/>
          <a:stretch>
            <a:fillRect/>
          </a:stretch>
        </p:blipFill>
        <p:spPr>
          <a:xfrm>
            <a:off x="10045104" y="1608326"/>
            <a:ext cx="1214323" cy="1271727"/>
          </a:xfrm>
          <a:prstGeom prst="rect">
            <a:avLst/>
          </a:prstGeom>
        </p:spPr>
      </p:pic>
      <p:pic>
        <p:nvPicPr>
          <p:cNvPr id="15" name="Graphic 14">
            <a:extLst>
              <a:ext uri="{FF2B5EF4-FFF2-40B4-BE49-F238E27FC236}">
                <a16:creationId xmlns:a16="http://schemas.microsoft.com/office/drawing/2014/main" id="{6599BF63-77EE-CED8-E8C5-0572F199E1D8}"/>
              </a:ext>
            </a:extLst>
          </p:cNvPr>
          <p:cNvPicPr>
            <a:picLocks noChangeAspect="1"/>
          </p:cNvPicPr>
          <p:nvPr/>
        </p:nvPicPr>
        <p:blipFill>
          <a:blip r:embed="rId11">
            <a:extLst>
              <a:ext uri="{96DAC541-7B7A-43D3-8B79-37D633B846F1}">
                <asvg:svgBlip xmlns:asvg="http://schemas.microsoft.com/office/drawing/2016/SVG/main" r:embed="rId12"/>
              </a:ext>
            </a:extLst>
          </a:blip>
          <a:srcRect b="14712"/>
          <a:stretch>
            <a:fillRect/>
          </a:stretch>
        </p:blipFill>
        <p:spPr>
          <a:xfrm>
            <a:off x="2088845" y="4210356"/>
            <a:ext cx="1342619" cy="1386167"/>
          </a:xfrm>
          <a:prstGeom prst="rect">
            <a:avLst/>
          </a:prstGeom>
        </p:spPr>
      </p:pic>
      <p:pic>
        <p:nvPicPr>
          <p:cNvPr id="19" name="Graphic 18">
            <a:extLst>
              <a:ext uri="{FF2B5EF4-FFF2-40B4-BE49-F238E27FC236}">
                <a16:creationId xmlns:a16="http://schemas.microsoft.com/office/drawing/2014/main" id="{A680E153-D3B9-3571-4769-AB7941B3A7C3}"/>
              </a:ext>
            </a:extLst>
          </p:cNvPr>
          <p:cNvPicPr>
            <a:picLocks noChangeAspect="1"/>
          </p:cNvPicPr>
          <p:nvPr/>
        </p:nvPicPr>
        <p:blipFill>
          <a:blip r:embed="rId13">
            <a:extLst>
              <a:ext uri="{96DAC541-7B7A-43D3-8B79-37D633B846F1}">
                <asvg:svgBlip xmlns:asvg="http://schemas.microsoft.com/office/drawing/2016/SVG/main" r:embed="rId14"/>
              </a:ext>
            </a:extLst>
          </a:blip>
          <a:srcRect b="14666"/>
          <a:stretch>
            <a:fillRect/>
          </a:stretch>
        </p:blipFill>
        <p:spPr>
          <a:xfrm>
            <a:off x="5392957" y="4145465"/>
            <a:ext cx="1396745" cy="1462773"/>
          </a:xfrm>
          <a:prstGeom prst="rect">
            <a:avLst/>
          </a:prstGeom>
        </p:spPr>
      </p:pic>
      <p:pic>
        <p:nvPicPr>
          <p:cNvPr id="22" name="Graphic 21">
            <a:extLst>
              <a:ext uri="{FF2B5EF4-FFF2-40B4-BE49-F238E27FC236}">
                <a16:creationId xmlns:a16="http://schemas.microsoft.com/office/drawing/2014/main" id="{CA8AF3B3-B3C3-D4E7-A960-E05EB7928271}"/>
              </a:ext>
            </a:extLst>
          </p:cNvPr>
          <p:cNvPicPr>
            <a:picLocks noChangeAspect="1"/>
          </p:cNvPicPr>
          <p:nvPr/>
        </p:nvPicPr>
        <p:blipFill>
          <a:blip r:embed="rId15">
            <a:extLst>
              <a:ext uri="{96DAC541-7B7A-43D3-8B79-37D633B846F1}">
                <asvg:svgBlip xmlns:asvg="http://schemas.microsoft.com/office/drawing/2016/SVG/main" r:embed="rId16"/>
              </a:ext>
            </a:extLst>
          </a:blip>
          <a:srcRect b="14666"/>
          <a:stretch>
            <a:fillRect/>
          </a:stretch>
        </p:blipFill>
        <p:spPr>
          <a:xfrm>
            <a:off x="8655625" y="4373888"/>
            <a:ext cx="1188443" cy="1244624"/>
          </a:xfrm>
          <a:prstGeom prst="rect">
            <a:avLst/>
          </a:prstGeom>
        </p:spPr>
      </p:pic>
    </p:spTree>
    <p:extLst>
      <p:ext uri="{BB962C8B-B14F-4D97-AF65-F5344CB8AC3E}">
        <p14:creationId xmlns:p14="http://schemas.microsoft.com/office/powerpoint/2010/main" val="253256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3A02C-AD35-556F-8D6C-704124095F7E}"/>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E9E4F20C-7582-938B-4392-7D5B3AAA44B0}"/>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2942A1A2-E160-76EA-65C6-F66ED10073CD}"/>
              </a:ext>
            </a:extLst>
          </p:cNvPr>
          <p:cNvSpPr txBox="1"/>
          <p:nvPr/>
        </p:nvSpPr>
        <p:spPr>
          <a:xfrm>
            <a:off x="291967" y="424622"/>
            <a:ext cx="72407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SNAP WAIVERS SUBMITTED/IN PROGRESS BY STATE</a:t>
            </a:r>
          </a:p>
        </p:txBody>
      </p:sp>
      <p:pic>
        <p:nvPicPr>
          <p:cNvPr id="3" name="Picture 2" descr="A logo with a black background&#10;&#10;AI-generated content may be incorrect.">
            <a:extLst>
              <a:ext uri="{FF2B5EF4-FFF2-40B4-BE49-F238E27FC236}">
                <a16:creationId xmlns:a16="http://schemas.microsoft.com/office/drawing/2014/main" id="{6D053A1B-C6F7-34A0-77E8-09D2E3A97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0FB8D0A4-E770-27C7-460F-AE8E53C69570}"/>
              </a:ext>
            </a:extLst>
          </p:cNvPr>
          <p:cNvCxnSpPr>
            <a:cxnSpLocks/>
          </p:cNvCxnSpPr>
          <p:nvPr/>
        </p:nvCxnSpPr>
        <p:spPr>
          <a:xfrm>
            <a:off x="291967" y="1077918"/>
            <a:ext cx="7714206"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0E474082-150F-0023-2E79-24AACF3B8A3C}"/>
              </a:ext>
            </a:extLst>
          </p:cNvPr>
          <p:cNvSpPr/>
          <p:nvPr/>
        </p:nvSpPr>
        <p:spPr>
          <a:xfrm>
            <a:off x="6906242" y="1049441"/>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64DD4A48-F060-9679-FAA0-91EF941F42C0}"/>
              </a:ext>
            </a:extLst>
          </p:cNvPr>
          <p:cNvPicPr>
            <a:picLocks noChangeAspect="1"/>
          </p:cNvPicPr>
          <p:nvPr/>
        </p:nvPicPr>
        <p:blipFill>
          <a:blip r:embed="rId3"/>
          <a:stretch>
            <a:fillRect/>
          </a:stretch>
        </p:blipFill>
        <p:spPr>
          <a:xfrm>
            <a:off x="2153602" y="1467137"/>
            <a:ext cx="7884796" cy="4447490"/>
          </a:xfrm>
          <a:prstGeom prst="rect">
            <a:avLst/>
          </a:prstGeom>
        </p:spPr>
      </p:pic>
    </p:spTree>
    <p:extLst>
      <p:ext uri="{BB962C8B-B14F-4D97-AF65-F5344CB8AC3E}">
        <p14:creationId xmlns:p14="http://schemas.microsoft.com/office/powerpoint/2010/main" val="334930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4DA59-DAC3-049B-B7D2-CAAF2119DD5B}"/>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327E2CDE-3311-6E6B-0409-8D60406FC078}"/>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0BDAE5A8-8C7D-F70E-DB1C-66DFCA077B19}"/>
              </a:ext>
            </a:extLst>
          </p:cNvPr>
          <p:cNvSpPr txBox="1"/>
          <p:nvPr/>
        </p:nvSpPr>
        <p:spPr>
          <a:xfrm>
            <a:off x="259834" y="327066"/>
            <a:ext cx="4651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OPERATIONAL COST &amp; BURDEN</a:t>
            </a:r>
          </a:p>
        </p:txBody>
      </p:sp>
      <p:pic>
        <p:nvPicPr>
          <p:cNvPr id="3" name="Picture 2" descr="A logo with a black background&#10;&#10;AI-generated content may be incorrect.">
            <a:extLst>
              <a:ext uri="{FF2B5EF4-FFF2-40B4-BE49-F238E27FC236}">
                <a16:creationId xmlns:a16="http://schemas.microsoft.com/office/drawing/2014/main" id="{DA3CA4EC-0EB7-1B22-3FE6-7C816CA06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F04626BC-B07C-7063-0703-82EB20FD1532}"/>
              </a:ext>
            </a:extLst>
          </p:cNvPr>
          <p:cNvCxnSpPr>
            <a:cxnSpLocks/>
          </p:cNvCxnSpPr>
          <p:nvPr/>
        </p:nvCxnSpPr>
        <p:spPr>
          <a:xfrm>
            <a:off x="291967" y="1077918"/>
            <a:ext cx="569843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A2C64C3F-158E-8BBF-2B0F-6FFB1EF4A994}"/>
              </a:ext>
            </a:extLst>
          </p:cNvPr>
          <p:cNvSpPr/>
          <p:nvPr/>
        </p:nvSpPr>
        <p:spPr>
          <a:xfrm>
            <a:off x="4896649" y="1077918"/>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8D38979-D1DB-B1B6-D465-98688FC2EEE2}"/>
              </a:ext>
            </a:extLst>
          </p:cNvPr>
          <p:cNvSpPr txBox="1"/>
          <p:nvPr/>
        </p:nvSpPr>
        <p:spPr>
          <a:xfrm>
            <a:off x="5446614" y="2274838"/>
            <a:ext cx="618791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Our grocery members, particularly those on state borders, are concerned states creating their own lists of permitted or banned items complicates the checkout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Grocery retailers would face costly upgrades to point-of-sale (POS) systems, regular staff retraining, and workflow disruptions as each state changes rules or introduces new products.</a:t>
            </a:r>
            <a:endParaRPr kumimoji="0" lang="en-US" sz="1800" b="1"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p:txBody>
      </p:sp>
      <p:pic>
        <p:nvPicPr>
          <p:cNvPr id="3074" name="Picture 2">
            <a:extLst>
              <a:ext uri="{FF2B5EF4-FFF2-40B4-BE49-F238E27FC236}">
                <a16:creationId xmlns:a16="http://schemas.microsoft.com/office/drawing/2014/main" id="{A8D031AD-3C2D-58F3-2CEC-5C416FF21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1523711"/>
            <a:ext cx="4712226" cy="391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31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289FD-EF90-E88E-8729-C62CE131A3BE}"/>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4BF3FA7A-3FF6-8DDF-AD41-C4717BF86927}"/>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D59949CB-4E9A-4805-F08D-42CC28D0DADA}"/>
              </a:ext>
            </a:extLst>
          </p:cNvPr>
          <p:cNvSpPr txBox="1"/>
          <p:nvPr/>
        </p:nvSpPr>
        <p:spPr>
          <a:xfrm>
            <a:off x="259834" y="327066"/>
            <a:ext cx="98943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INDEPENDENT GROCERS WOULD BE MORE PROFOUNDLY IMPACTED</a:t>
            </a:r>
          </a:p>
        </p:txBody>
      </p:sp>
      <p:pic>
        <p:nvPicPr>
          <p:cNvPr id="3" name="Picture 2" descr="A logo with a black background&#10;&#10;AI-generated content may be incorrect.">
            <a:extLst>
              <a:ext uri="{FF2B5EF4-FFF2-40B4-BE49-F238E27FC236}">
                <a16:creationId xmlns:a16="http://schemas.microsoft.com/office/drawing/2014/main" id="{8734B7BA-9149-0426-49A4-04B136FF8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884F49CB-66E1-CA03-A264-7AFAC7B413E1}"/>
              </a:ext>
            </a:extLst>
          </p:cNvPr>
          <p:cNvCxnSpPr>
            <a:cxnSpLocks/>
          </p:cNvCxnSpPr>
          <p:nvPr/>
        </p:nvCxnSpPr>
        <p:spPr>
          <a:xfrm>
            <a:off x="291967" y="1077918"/>
            <a:ext cx="569843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E62779DE-362A-EF31-13B0-0A57C6653B9A}"/>
              </a:ext>
            </a:extLst>
          </p:cNvPr>
          <p:cNvSpPr/>
          <p:nvPr/>
        </p:nvSpPr>
        <p:spPr>
          <a:xfrm>
            <a:off x="4896649" y="1077918"/>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60D8E43-BDB8-B851-4BB2-D346FA600B73}"/>
              </a:ext>
            </a:extLst>
          </p:cNvPr>
          <p:cNvSpPr txBox="1"/>
          <p:nvPr/>
        </p:nvSpPr>
        <p:spPr>
          <a:xfrm>
            <a:off x="5446614" y="2274838"/>
            <a:ext cx="618791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Smaller and independent grocers in Ohio already face pressures from inflation, labor challenges, and store closures. Added SNAP complexity could push more into closure, compounding the current food desert problem Ohio faces.</a:t>
            </a:r>
            <a:endParaRPr kumimoji="0" lang="en-US" sz="1800" b="1"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p:txBody>
      </p:sp>
      <p:pic>
        <p:nvPicPr>
          <p:cNvPr id="3074" name="Picture 2">
            <a:extLst>
              <a:ext uri="{FF2B5EF4-FFF2-40B4-BE49-F238E27FC236}">
                <a16:creationId xmlns:a16="http://schemas.microsoft.com/office/drawing/2014/main" id="{36D46D56-1BCD-B761-46D9-95FE1C3A0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9" r="1669"/>
          <a:stretch/>
        </p:blipFill>
        <p:spPr bwMode="auto">
          <a:xfrm>
            <a:off x="557474" y="1775875"/>
            <a:ext cx="4680556" cy="345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06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169BC-026C-800D-2C25-0CFA0DFB6B3D}"/>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3E150452-455B-D43A-A24F-99CFD589394F}"/>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0B2BC595-0C0A-AA02-0E04-072DFB289084}"/>
              </a:ext>
            </a:extLst>
          </p:cNvPr>
          <p:cNvSpPr txBox="1"/>
          <p:nvPr/>
        </p:nvSpPr>
        <p:spPr>
          <a:xfrm>
            <a:off x="291967" y="92578"/>
            <a:ext cx="704231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INCENTIVIZING HEALTHY HABITS HAS PROVEN </a:t>
            </a:r>
            <a:b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b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MORE EFFECTIVE THAN RESTRICTING PRODUCTS</a:t>
            </a:r>
          </a:p>
        </p:txBody>
      </p:sp>
      <p:pic>
        <p:nvPicPr>
          <p:cNvPr id="3" name="Picture 2" descr="A logo with a black background&#10;&#10;AI-generated content may be incorrect.">
            <a:extLst>
              <a:ext uri="{FF2B5EF4-FFF2-40B4-BE49-F238E27FC236}">
                <a16:creationId xmlns:a16="http://schemas.microsoft.com/office/drawing/2014/main" id="{C9A63F23-130C-BC9A-2211-4A854BAC4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8BB98128-20C6-1982-48F1-0DF171F468CB}"/>
              </a:ext>
            </a:extLst>
          </p:cNvPr>
          <p:cNvCxnSpPr>
            <a:cxnSpLocks/>
          </p:cNvCxnSpPr>
          <p:nvPr/>
        </p:nvCxnSpPr>
        <p:spPr>
          <a:xfrm>
            <a:off x="291967" y="1077918"/>
            <a:ext cx="569843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E707F5CA-5967-FDA0-68FB-E2CAD078F09C}"/>
              </a:ext>
            </a:extLst>
          </p:cNvPr>
          <p:cNvSpPr/>
          <p:nvPr/>
        </p:nvSpPr>
        <p:spPr>
          <a:xfrm>
            <a:off x="4896649" y="1077918"/>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2AE54DD-427E-5B38-957D-8E0B178FE6DA}"/>
              </a:ext>
            </a:extLst>
          </p:cNvPr>
          <p:cNvSpPr txBox="1"/>
          <p:nvPr/>
        </p:nvSpPr>
        <p:spPr>
          <a:xfrm>
            <a:off x="5446614" y="2850246"/>
            <a:ext cx="61879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Evidence suggests that incentive-based approaches—like nutrition education or programs such as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Produce Perks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and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Double Up Food Bucks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—are more effective at encouraging healthy eating without creating operational burdens.</a:t>
            </a:r>
            <a:endParaRPr kumimoji="0" lang="en-US" sz="1800" b="1"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p:txBody>
      </p:sp>
      <p:pic>
        <p:nvPicPr>
          <p:cNvPr id="3074" name="Picture 2">
            <a:extLst>
              <a:ext uri="{FF2B5EF4-FFF2-40B4-BE49-F238E27FC236}">
                <a16:creationId xmlns:a16="http://schemas.microsoft.com/office/drawing/2014/main" id="{55F86E97-E588-78AF-3A8D-7911C9876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799" b="6799"/>
          <a:stretch/>
        </p:blipFill>
        <p:spPr bwMode="auto">
          <a:xfrm>
            <a:off x="557474" y="1775875"/>
            <a:ext cx="4680556" cy="3458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900FE-1D91-2F14-D575-15881188D381}"/>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1A2C4EA8-E3C0-0974-8343-5EECFC5936F4}"/>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E6BC652B-95C1-AFE2-263A-AD6EAD015184}"/>
              </a:ext>
            </a:extLst>
          </p:cNvPr>
          <p:cNvSpPr txBox="1"/>
          <p:nvPr/>
        </p:nvSpPr>
        <p:spPr>
          <a:xfrm>
            <a:off x="291967" y="209839"/>
            <a:ext cx="619695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TIMELINE FOR ENACTING SNAP PRODUCT </a:t>
            </a:r>
            <a:b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b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ELIGIBILITY IS DISRUPTIVE</a:t>
            </a:r>
          </a:p>
        </p:txBody>
      </p:sp>
      <p:pic>
        <p:nvPicPr>
          <p:cNvPr id="3" name="Picture 2" descr="A logo with a black background&#10;&#10;AI-generated content may be incorrect.">
            <a:extLst>
              <a:ext uri="{FF2B5EF4-FFF2-40B4-BE49-F238E27FC236}">
                <a16:creationId xmlns:a16="http://schemas.microsoft.com/office/drawing/2014/main" id="{7031C311-3C39-ABE1-A123-47D153BE8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94825C0D-791C-E1CE-C1FD-5CEC361068E9}"/>
              </a:ext>
            </a:extLst>
          </p:cNvPr>
          <p:cNvCxnSpPr>
            <a:cxnSpLocks/>
          </p:cNvCxnSpPr>
          <p:nvPr/>
        </p:nvCxnSpPr>
        <p:spPr>
          <a:xfrm>
            <a:off x="291967" y="1077918"/>
            <a:ext cx="569843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CA588EB5-D338-3276-D430-1EBA89BA54CD}"/>
              </a:ext>
            </a:extLst>
          </p:cNvPr>
          <p:cNvSpPr/>
          <p:nvPr/>
        </p:nvSpPr>
        <p:spPr>
          <a:xfrm>
            <a:off x="4896649" y="1077918"/>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CD40CA78-1277-7583-889F-450A1F227272}"/>
              </a:ext>
            </a:extLst>
          </p:cNvPr>
          <p:cNvSpPr txBox="1"/>
          <p:nvPr/>
        </p:nvSpPr>
        <p:spPr>
          <a:xfrm>
            <a:off x="5446614" y="2551837"/>
            <a:ext cx="618791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suggested January implementation date is an issue for retailers. Retailers do not introduce new information technologies during Q4 as all operational efforts are focused on the important holiday season. We would like to see a July 1, 2027 implementation date to give the state, the retailers and the recipients time to prepare.</a:t>
            </a:r>
            <a:endParaRPr kumimoji="0" lang="en-US" sz="1800" b="1"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p:txBody>
      </p:sp>
      <p:pic>
        <p:nvPicPr>
          <p:cNvPr id="3074" name="Picture 2">
            <a:extLst>
              <a:ext uri="{FF2B5EF4-FFF2-40B4-BE49-F238E27FC236}">
                <a16:creationId xmlns:a16="http://schemas.microsoft.com/office/drawing/2014/main" id="{B45244A3-A0EF-A68B-EF57-6A81CE0DAC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1" r="29224" b="17625"/>
          <a:stretch>
            <a:fillRect/>
          </a:stretch>
        </p:blipFill>
        <p:spPr bwMode="auto">
          <a:xfrm>
            <a:off x="557474" y="1775875"/>
            <a:ext cx="4547000" cy="379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62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A6890-2A55-D610-0739-890F37DE2062}"/>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270F5139-2CB2-8A9A-0D17-31FE3ECE3D57}"/>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E51B1C39-6EC0-F9B0-C7AB-19ACA39B8735}"/>
              </a:ext>
            </a:extLst>
          </p:cNvPr>
          <p:cNvSpPr txBox="1"/>
          <p:nvPr/>
        </p:nvSpPr>
        <p:spPr>
          <a:xfrm>
            <a:off x="291967" y="269536"/>
            <a:ext cx="61972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FMI RECOMMENDATIONS</a:t>
            </a:r>
          </a:p>
        </p:txBody>
      </p:sp>
      <p:pic>
        <p:nvPicPr>
          <p:cNvPr id="3" name="Picture 2" descr="A logo with a black background&#10;&#10;AI-generated content may be incorrect.">
            <a:extLst>
              <a:ext uri="{FF2B5EF4-FFF2-40B4-BE49-F238E27FC236}">
                <a16:creationId xmlns:a16="http://schemas.microsoft.com/office/drawing/2014/main" id="{9993478B-382D-5259-1C4E-732A3D24C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C71610E7-BEA1-1E81-94E4-CC0208392D8A}"/>
              </a:ext>
            </a:extLst>
          </p:cNvPr>
          <p:cNvCxnSpPr>
            <a:cxnSpLocks/>
          </p:cNvCxnSpPr>
          <p:nvPr/>
        </p:nvCxnSpPr>
        <p:spPr>
          <a:xfrm>
            <a:off x="291967" y="1077918"/>
            <a:ext cx="7714206"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995490D1-349A-9D67-9C42-0D1D870DA934}"/>
              </a:ext>
            </a:extLst>
          </p:cNvPr>
          <p:cNvSpPr/>
          <p:nvPr/>
        </p:nvSpPr>
        <p:spPr>
          <a:xfrm>
            <a:off x="6906242" y="1049441"/>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3E0F917-158D-77F0-6AEC-42355C5CE7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0660" y="2784485"/>
            <a:ext cx="3230140" cy="1843023"/>
          </a:xfrm>
          <a:prstGeom prst="rect">
            <a:avLst/>
          </a:prstGeom>
        </p:spPr>
      </p:pic>
      <p:sp>
        <p:nvSpPr>
          <p:cNvPr id="5" name="TextBox 4">
            <a:extLst>
              <a:ext uri="{FF2B5EF4-FFF2-40B4-BE49-F238E27FC236}">
                <a16:creationId xmlns:a16="http://schemas.microsoft.com/office/drawing/2014/main" id="{BA628F82-CB4E-0634-3D44-9EB1746891DD}"/>
              </a:ext>
            </a:extLst>
          </p:cNvPr>
          <p:cNvSpPr txBox="1"/>
          <p:nvPr/>
        </p:nvSpPr>
        <p:spPr>
          <a:xfrm>
            <a:off x="3886038" y="1480594"/>
            <a:ext cx="8030398"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22222"/>
                </a:solidFill>
                <a:effectLst/>
                <a:uLnTx/>
                <a:uFillTx/>
                <a:latin typeface="Futura Bk BT" panose="020B0502020204020303" pitchFamily="34" charset="0"/>
                <a:ea typeface="Futura" panose="02020800000000000000" pitchFamily="18" charset="0"/>
                <a:cs typeface="Futura" panose="02020800000000000000" pitchFamily="18" charset="0"/>
              </a:rPr>
              <a:t>FMI is calling on the USDA to enact more consistent rules for SNAP across all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22222"/>
              </a:solidFill>
              <a:effectLst/>
              <a:uLnTx/>
              <a:uFillTx/>
              <a:latin typeface="Futura Bk BT" panose="020B0502020204020303" pitchFamily="34" charset="0"/>
              <a:ea typeface="Futura" panose="02020800000000000000" pitchFamily="18" charset="0"/>
              <a:cs typeface="Futura" panose="020208000000000000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22222"/>
                </a:solidFill>
                <a:effectLst/>
                <a:uLnTx/>
                <a:uFillTx/>
                <a:latin typeface="Futura Bk BT" panose="020B0502020204020303" pitchFamily="34" charset="0"/>
                <a:ea typeface="Futura" panose="02020800000000000000" pitchFamily="18" charset="0"/>
                <a:cs typeface="Futura" panose="02020800000000000000" pitchFamily="18" charset="0"/>
              </a:rPr>
              <a:t>Adopt Consistent Waiver Terms in Certain Key Areas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srgbClr val="222222"/>
                </a:solidFill>
                <a:effectLst/>
                <a:uLnTx/>
                <a:uFillTx/>
                <a:latin typeface="Futura Bk BT" panose="020B0502020204020303" pitchFamily="34" charset="0"/>
                <a:ea typeface="Futura" panose="02020800000000000000" pitchFamily="18" charset="0"/>
                <a:cs typeface="Futura" panose="02020800000000000000" pitchFamily="18" charset="0"/>
              </a:rPr>
              <a:t>Establish reasonable timelines for implementation and enforcement</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srgbClr val="222222"/>
                </a:solidFill>
                <a:effectLst/>
                <a:uLnTx/>
                <a:uFillTx/>
                <a:latin typeface="Futura Bk BT" panose="020B0502020204020303" pitchFamily="34" charset="0"/>
                <a:ea typeface="Futura" panose="02020800000000000000" pitchFamily="18" charset="0"/>
                <a:cs typeface="Futura" panose="02020800000000000000" pitchFamily="18" charset="0"/>
              </a:rPr>
              <a:t>Adopt a single set of definitions that applies to approved state food restriction Waivers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22222"/>
              </a:solidFill>
              <a:effectLst/>
              <a:uLnTx/>
              <a:uFillTx/>
              <a:latin typeface="Futura Bk BT" panose="020B0502020204020303" pitchFamily="34" charset="0"/>
              <a:ea typeface="Futura" panose="02020800000000000000" pitchFamily="18" charset="0"/>
              <a:cs typeface="Futura" panose="020208000000000000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22222"/>
                </a:solidFill>
                <a:effectLst/>
                <a:uLnTx/>
                <a:uFillTx/>
                <a:latin typeface="Futura Bk BT" panose="020B0502020204020303" pitchFamily="34" charset="0"/>
                <a:ea typeface="Futura" panose="02020800000000000000" pitchFamily="18" charset="0"/>
                <a:cs typeface="Futura" panose="02020800000000000000" pitchFamily="18" charset="0"/>
              </a:rPr>
              <a:t>Issue Written Guidance and Resources for States, Retailers and SNAP Participants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Strengthen waiver terms relating to sales data</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Clarify which state’s requirements apply to in-store and online purchases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srgbClr val="222222"/>
                </a:solidFill>
                <a:effectLst/>
                <a:uLnTx/>
                <a:uFillTx/>
                <a:latin typeface="Futura Bk BT" panose="020B0502020204020303" pitchFamily="34" charset="0"/>
                <a:ea typeface="Futura" panose="02020800000000000000" pitchFamily="18" charset="0"/>
                <a:cs typeface="Futura" panose="02020800000000000000" pitchFamily="18" charset="0"/>
              </a:rPr>
              <a:t>Clarify how the approval of a state food restriction waiver impacts responsibilities for oversight, monitoring of compliance and enforcement of penalties as between USDA and the state</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srgbClr val="222222"/>
                </a:solidFill>
                <a:effectLst/>
                <a:uLnTx/>
                <a:uFillTx/>
                <a:latin typeface="Futura Bk BT" panose="020B0502020204020303" pitchFamily="34" charset="0"/>
                <a:ea typeface="Futura" panose="02020800000000000000" pitchFamily="18" charset="0"/>
                <a:cs typeface="Futura" panose="02020800000000000000" pitchFamily="18" charset="0"/>
              </a:rPr>
              <a:t>Develop templates and encourage standard processes across states.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srgbClr val="222222"/>
                </a:solidFill>
                <a:effectLst/>
                <a:uLnTx/>
                <a:uFillTx/>
                <a:latin typeface="Futura Bk BT" panose="020B0502020204020303" pitchFamily="34" charset="0"/>
                <a:ea typeface="Futura" panose="02020800000000000000" pitchFamily="18" charset="0"/>
                <a:cs typeface="Futura" panose="02020800000000000000" pitchFamily="18" charset="0"/>
              </a:rPr>
              <a:t>Customer Education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UPC-Level List of Ineligible Products</a:t>
            </a:r>
          </a:p>
        </p:txBody>
      </p:sp>
    </p:spTree>
    <p:extLst>
      <p:ext uri="{BB962C8B-B14F-4D97-AF65-F5344CB8AC3E}">
        <p14:creationId xmlns:p14="http://schemas.microsoft.com/office/powerpoint/2010/main" val="280653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fade">
                                      <p:cBhvr>
                                        <p:cTn id="37" dur="500"/>
                                        <p:tgtEl>
                                          <p:spTgt spid="5">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500"/>
                                        <p:tgtEl>
                                          <p:spTgt spid="5">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fade">
                                      <p:cBhvr>
                                        <p:cTn id="47" dur="500"/>
                                        <p:tgtEl>
                                          <p:spTgt spid="5">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12" end="12"/>
                                            </p:txEl>
                                          </p:spTgt>
                                        </p:tgtEl>
                                        <p:attrNameLst>
                                          <p:attrName>style.visibility</p:attrName>
                                        </p:attrNameLst>
                                      </p:cBhvr>
                                      <p:to>
                                        <p:strVal val="visible"/>
                                      </p:to>
                                    </p:set>
                                    <p:animEffect transition="in" filter="fade">
                                      <p:cBhvr>
                                        <p:cTn id="5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CC994-1DF9-6290-E23C-5901140C9A9E}"/>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4C0BE971-3FA9-5CBF-9930-8047A01D55B2}"/>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B5EF972C-C72F-7862-3AF3-5A1C5CBCEB8F}"/>
              </a:ext>
            </a:extLst>
          </p:cNvPr>
          <p:cNvSpPr txBox="1"/>
          <p:nvPr/>
        </p:nvSpPr>
        <p:spPr>
          <a:xfrm>
            <a:off x="259834" y="327066"/>
            <a:ext cx="20195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IN SUMMARY</a:t>
            </a:r>
          </a:p>
        </p:txBody>
      </p:sp>
      <p:pic>
        <p:nvPicPr>
          <p:cNvPr id="3" name="Picture 2" descr="A logo with a black background&#10;&#10;AI-generated content may be incorrect.">
            <a:extLst>
              <a:ext uri="{FF2B5EF4-FFF2-40B4-BE49-F238E27FC236}">
                <a16:creationId xmlns:a16="http://schemas.microsoft.com/office/drawing/2014/main" id="{DA01A208-AAD5-2384-2CAF-75C13E446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356AE038-7D76-E4F5-2D1A-C7CC7A24B3D2}"/>
              </a:ext>
            </a:extLst>
          </p:cNvPr>
          <p:cNvCxnSpPr>
            <a:cxnSpLocks/>
          </p:cNvCxnSpPr>
          <p:nvPr/>
        </p:nvCxnSpPr>
        <p:spPr>
          <a:xfrm>
            <a:off x="291967" y="1077918"/>
            <a:ext cx="569843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2749B75B-BD25-75F5-7ABC-88D4384436DF}"/>
              </a:ext>
            </a:extLst>
          </p:cNvPr>
          <p:cNvSpPr/>
          <p:nvPr/>
        </p:nvSpPr>
        <p:spPr>
          <a:xfrm>
            <a:off x="4896649" y="1077918"/>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29C106A-6EA4-9A26-9209-E4CCBA9EF585}"/>
              </a:ext>
            </a:extLst>
          </p:cNvPr>
          <p:cNvSpPr txBox="1"/>
          <p:nvPr/>
        </p:nvSpPr>
        <p:spPr>
          <a:xfrm>
            <a:off x="4479235" y="2104311"/>
            <a:ext cx="7437201"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Adopt consistent product category definitions so all states comply equally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Changes to SNAP introduces burdensome operational and information technology issues that cost money</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Smaller, independent retailers will be particularly impacted by SNAP changes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Incentive-based healthy eating programs have proven more effective in driving healthy eating that restricting product categories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Futura Bk BT" panose="020B0502020204020303" pitchFamily="34" charset="0"/>
                <a:ea typeface="+mn-ea"/>
                <a:cs typeface="+mn-cs"/>
              </a:rPr>
              <a:t>Retailers avoid significant IT implementations during Q4 which is precisely when SNAP changes are to be implemented</a:t>
            </a:r>
          </a:p>
        </p:txBody>
      </p:sp>
      <p:pic>
        <p:nvPicPr>
          <p:cNvPr id="4" name="Picture 3" descr="A logo with a black background&#10;&#10;AI-generated content may be incorrect.">
            <a:extLst>
              <a:ext uri="{FF2B5EF4-FFF2-40B4-BE49-F238E27FC236}">
                <a16:creationId xmlns:a16="http://schemas.microsoft.com/office/drawing/2014/main" id="{E8A421D3-2890-6984-45D8-5B0396198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86" y="2392762"/>
            <a:ext cx="3777263" cy="1500061"/>
          </a:xfrm>
          <a:prstGeom prst="rect">
            <a:avLst/>
          </a:prstGeom>
        </p:spPr>
      </p:pic>
    </p:spTree>
    <p:extLst>
      <p:ext uri="{BB962C8B-B14F-4D97-AF65-F5344CB8AC3E}">
        <p14:creationId xmlns:p14="http://schemas.microsoft.com/office/powerpoint/2010/main" val="37501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67F05-C3E2-56AF-4C22-6D190F2945DE}"/>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A3632650-FF09-ED52-EDFC-73F5A7C9DD21}"/>
              </a:ext>
            </a:extLst>
          </p:cNvPr>
          <p:cNvSpPr/>
          <p:nvPr/>
        </p:nvSpPr>
        <p:spPr>
          <a:xfrm>
            <a:off x="0" y="6177692"/>
            <a:ext cx="12192000" cy="6803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C79AC53A-E8EF-B3C7-87AE-F753AF4D58CE}"/>
              </a:ext>
            </a:extLst>
          </p:cNvPr>
          <p:cNvSpPr txBox="1"/>
          <p:nvPr/>
        </p:nvSpPr>
        <p:spPr>
          <a:xfrm>
            <a:off x="291967" y="125399"/>
            <a:ext cx="102358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Thank you Governor DeWine, our working group and support </a:t>
            </a:r>
            <a:b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br>
            <a:r>
              <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staff for the opportunity to work together on </a:t>
            </a:r>
            <a:r>
              <a:rPr kumimoji="0" lang="en-US" sz="2400" b="0" i="0" u="none" strike="noStrike" kern="1200" cap="none" spc="0" normalizeH="0" baseline="0" noProof="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rPr>
              <a:t>this effort.</a:t>
            </a:r>
            <a:endPar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utura Bk BT" panose="020B0502020204020303" pitchFamily="34" charset="0"/>
              <a:ea typeface="Futura" panose="02020800000000000000" pitchFamily="18" charset="0"/>
              <a:cs typeface="Futura" panose="02020800000000000000" pitchFamily="18" charset="0"/>
            </a:endParaRPr>
          </a:p>
        </p:txBody>
      </p:sp>
      <p:pic>
        <p:nvPicPr>
          <p:cNvPr id="3" name="Picture 2" descr="A logo with a black background&#10;&#10;AI-generated content may be incorrect.">
            <a:extLst>
              <a:ext uri="{FF2B5EF4-FFF2-40B4-BE49-F238E27FC236}">
                <a16:creationId xmlns:a16="http://schemas.microsoft.com/office/drawing/2014/main" id="{1E79E7F6-89A7-4D28-46CE-7A16E8493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530" y="6282276"/>
            <a:ext cx="1272906" cy="505508"/>
          </a:xfrm>
          <a:prstGeom prst="rect">
            <a:avLst/>
          </a:prstGeom>
        </p:spPr>
      </p:pic>
      <p:cxnSp>
        <p:nvCxnSpPr>
          <p:cNvPr id="6" name="Straight Connector 5">
            <a:extLst>
              <a:ext uri="{FF2B5EF4-FFF2-40B4-BE49-F238E27FC236}">
                <a16:creationId xmlns:a16="http://schemas.microsoft.com/office/drawing/2014/main" id="{9C3163A9-8558-9200-C353-79BCEE3AAE54}"/>
              </a:ext>
            </a:extLst>
          </p:cNvPr>
          <p:cNvCxnSpPr>
            <a:cxnSpLocks/>
          </p:cNvCxnSpPr>
          <p:nvPr/>
        </p:nvCxnSpPr>
        <p:spPr>
          <a:xfrm>
            <a:off x="291967" y="1077918"/>
            <a:ext cx="5698435"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CC177270-8D71-0E83-F0CE-DD0A772AD7D5}"/>
              </a:ext>
            </a:extLst>
          </p:cNvPr>
          <p:cNvSpPr/>
          <p:nvPr/>
        </p:nvSpPr>
        <p:spPr>
          <a:xfrm>
            <a:off x="4896649" y="1077918"/>
            <a:ext cx="1099931" cy="291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document with a seal&#10;&#10;AI-generated content may be incorrect.">
            <a:extLst>
              <a:ext uri="{FF2B5EF4-FFF2-40B4-BE49-F238E27FC236}">
                <a16:creationId xmlns:a16="http://schemas.microsoft.com/office/drawing/2014/main" id="{946DD6ED-2931-3147-B9A9-49D088411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51670"/>
            <a:ext cx="3400061" cy="4400079"/>
          </a:xfrm>
          <a:prstGeom prst="rect">
            <a:avLst/>
          </a:prstGeom>
          <a:effectLst>
            <a:outerShdw blurRad="50800" dist="38100" dir="2700000" algn="tl" rotWithShape="0">
              <a:prstClr val="black">
                <a:alpha val="40000"/>
              </a:prstClr>
            </a:outerShdw>
          </a:effectLst>
        </p:spPr>
      </p:pic>
      <p:pic>
        <p:nvPicPr>
          <p:cNvPr id="9" name="Picture 8" descr="A paper with text and a logo&#10;&#10;AI-generated content may be incorrect.">
            <a:extLst>
              <a:ext uri="{FF2B5EF4-FFF2-40B4-BE49-F238E27FC236}">
                <a16:creationId xmlns:a16="http://schemas.microsoft.com/office/drawing/2014/main" id="{C6EEAB0C-BB79-84B7-2B25-6AB211675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560" y="1551670"/>
            <a:ext cx="3400061" cy="44000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381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F7DAD-7EF3-8FAA-5129-34C403611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50052-ECAC-9420-0089-2470D22B3DB8}"/>
              </a:ext>
            </a:extLst>
          </p:cNvPr>
          <p:cNvSpPr>
            <a:spLocks noGrp="1"/>
          </p:cNvSpPr>
          <p:nvPr>
            <p:ph type="title"/>
          </p:nvPr>
        </p:nvSpPr>
        <p:spPr>
          <a:xfrm>
            <a:off x="907775" y="3716010"/>
            <a:ext cx="8912086" cy="2153047"/>
          </a:xfrm>
        </p:spPr>
        <p:txBody>
          <a:bodyPr>
            <a:noAutofit/>
          </a:bodyPr>
          <a:lstStyle/>
          <a:p>
            <a:pPr marL="0" marR="0">
              <a:spcBef>
                <a:spcPts val="0"/>
              </a:spcBef>
              <a:spcAft>
                <a:spcPts val="0"/>
              </a:spcAft>
            </a:pPr>
            <a:r>
              <a:rPr lang="en-US" sz="1800" b="1" dirty="0">
                <a:effectLst/>
                <a:latin typeface="Cambria" panose="02040503050406030204" pitchFamily="18" charset="0"/>
                <a:ea typeface="Source Sans 3 Semibold"/>
                <a:cs typeface="Times New Roman" panose="02020603050405020304" pitchFamily="18" charset="0"/>
              </a:rPr>
              <a:t>Welcome</a:t>
            </a:r>
            <a:r>
              <a:rPr lang="en-US" sz="1800" b="1" dirty="0">
                <a:latin typeface="Cambria" panose="02040503050406030204" pitchFamily="18" charset="0"/>
                <a:ea typeface="Source Sans 3 Semibold"/>
                <a:cs typeface="Times New Roman" panose="02020603050405020304" pitchFamily="18" charset="0"/>
              </a:rPr>
              <a:t> – </a:t>
            </a:r>
            <a:r>
              <a:rPr lang="en-US" sz="1800" dirty="0">
                <a:effectLst/>
                <a:latin typeface="Cambria" panose="02040503050406030204" pitchFamily="18" charset="0"/>
                <a:ea typeface="Source Sans 3 Semibold"/>
                <a:cs typeface="Times New Roman" panose="02020603050405020304" pitchFamily="18" charset="0"/>
              </a:rPr>
              <a:t>Matt Damschroder</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Source Sans 3 Semibold"/>
                <a:ea typeface="Source Sans 3 Semibold"/>
                <a:cs typeface="Source Sans 3 Semibold"/>
              </a:rPr>
            </a:br>
            <a:r>
              <a:rPr lang="en-US" sz="1800" b="1" dirty="0">
                <a:effectLst/>
                <a:latin typeface="Cambria" panose="02040503050406030204" pitchFamily="18" charset="0"/>
                <a:ea typeface="Source Sans 3 Semibold"/>
                <a:cs typeface="Times New Roman" panose="02020603050405020304" pitchFamily="18" charset="0"/>
              </a:rPr>
              <a:t>Ohio Beverage Association </a:t>
            </a:r>
            <a:r>
              <a:rPr lang="en-US" sz="1800" dirty="0">
                <a:effectLst/>
                <a:latin typeface="Cambria" panose="02040503050406030204" pitchFamily="18" charset="0"/>
                <a:ea typeface="Source Sans 3 Semibold"/>
                <a:cs typeface="Times New Roman" panose="02020603050405020304" pitchFamily="18" charset="0"/>
              </a:rPr>
              <a:t>– Kimberly McConville</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Cambria" panose="02040503050406030204" pitchFamily="18" charset="0"/>
                <a:ea typeface="Source Sans 3 Semibold"/>
                <a:cs typeface="Times New Roman" panose="02020603050405020304" pitchFamily="18" charset="0"/>
              </a:rPr>
            </a:br>
            <a:r>
              <a:rPr lang="en-US" sz="1800" b="1" dirty="0">
                <a:effectLst/>
                <a:latin typeface="Cambria" panose="02040503050406030204" pitchFamily="18" charset="0"/>
                <a:ea typeface="Source Sans 3 Semibold"/>
                <a:cs typeface="Times New Roman" panose="02020603050405020304" pitchFamily="18" charset="0"/>
              </a:rPr>
              <a:t>GS1 US </a:t>
            </a:r>
            <a:r>
              <a:rPr lang="en-US" sz="1800" dirty="0">
                <a:effectLst/>
                <a:latin typeface="Cambria" panose="02040503050406030204" pitchFamily="18" charset="0"/>
                <a:ea typeface="Source Sans 3 Semibold"/>
                <a:cs typeface="Times New Roman" panose="02020603050405020304" pitchFamily="18" charset="0"/>
              </a:rPr>
              <a:t>– Maggie Lyons, Kerri Fulton, and Gena Morgan</a:t>
            </a:r>
            <a:br>
              <a:rPr lang="en-US" sz="1800" dirty="0">
                <a:effectLst/>
                <a:latin typeface="Cambria" panose="02040503050406030204" pitchFamily="18" charset="0"/>
                <a:ea typeface="Source Sans 3 Semibold"/>
                <a:cs typeface="Times New Roman" panose="02020603050405020304" pitchFamily="18" charset="0"/>
              </a:rPr>
            </a:br>
            <a:br>
              <a:rPr lang="en-US" sz="1800" dirty="0">
                <a:effectLst/>
                <a:latin typeface="Cambria" panose="02040503050406030204" pitchFamily="18" charset="0"/>
                <a:ea typeface="Source Sans 3 Semibold"/>
                <a:cs typeface="Times New Roman" panose="02020603050405020304" pitchFamily="18" charset="0"/>
              </a:rPr>
            </a:br>
            <a:r>
              <a:rPr lang="en-US" sz="1800" b="1" dirty="0">
                <a:effectLst/>
                <a:latin typeface="Cambria" panose="02040503050406030204" pitchFamily="18" charset="0"/>
                <a:ea typeface="Source Sans 3 Semibold"/>
                <a:cs typeface="Times New Roman" panose="02020603050405020304" pitchFamily="18" charset="0"/>
              </a:rPr>
              <a:t>Ohio Council of Retail Merchants </a:t>
            </a:r>
            <a:r>
              <a:rPr lang="en-US" sz="1800" dirty="0">
                <a:effectLst/>
                <a:latin typeface="Cambria" panose="02040503050406030204" pitchFamily="18" charset="0"/>
                <a:ea typeface="Source Sans 3 Semibold"/>
                <a:cs typeface="Times New Roman" panose="02020603050405020304" pitchFamily="18" charset="0"/>
              </a:rPr>
              <a:t>– Lora Miller</a:t>
            </a:r>
            <a:br>
              <a:rPr lang="en-US" sz="1800" dirty="0">
                <a:effectLst/>
                <a:latin typeface="Source Sans 3 Semibold"/>
                <a:ea typeface="Source Sans 3 Semibold"/>
                <a:cs typeface="Source Sans 3 Semibold"/>
              </a:rPr>
            </a:br>
            <a:r>
              <a:rPr lang="en-US" sz="1800" dirty="0">
                <a:effectLst/>
                <a:latin typeface="Cambria" panose="02040503050406030204" pitchFamily="18" charset="0"/>
                <a:ea typeface="Source Sans 3 Semibold"/>
                <a:cs typeface="Times New Roman" panose="02020603050405020304" pitchFamily="18" charset="0"/>
              </a:rPr>
              <a:t> </a:t>
            </a:r>
            <a:br>
              <a:rPr lang="en-US" sz="1800" dirty="0">
                <a:effectLst/>
                <a:latin typeface="Source Sans 3 Semibold"/>
                <a:ea typeface="Source Sans 3 Semibold"/>
                <a:cs typeface="Source Sans 3 Semibold"/>
              </a:rPr>
            </a:br>
            <a:r>
              <a:rPr lang="en-US" sz="1800" b="1" dirty="0">
                <a:effectLst/>
                <a:latin typeface="Cambria" panose="02040503050406030204" pitchFamily="18" charset="0"/>
                <a:ea typeface="Source Sans 3 Semibold"/>
                <a:cs typeface="Times New Roman" panose="02020603050405020304" pitchFamily="18" charset="0"/>
              </a:rPr>
              <a:t>Discussion</a:t>
            </a:r>
            <a:br>
              <a:rPr lang="en-US" sz="1800" dirty="0">
                <a:effectLst/>
                <a:latin typeface="Source Sans 3 Semibold"/>
                <a:ea typeface="Source Sans 3 Semibold"/>
                <a:cs typeface="Source Sans 3 Semibold"/>
              </a:rPr>
            </a:br>
            <a:r>
              <a:rPr lang="en-US" sz="1800" dirty="0">
                <a:effectLst/>
                <a:latin typeface="Cambria" panose="02040503050406030204" pitchFamily="18" charset="0"/>
                <a:ea typeface="Source Sans 3 Semibold"/>
                <a:cs typeface="Times New Roman" panose="02020603050405020304" pitchFamily="18" charset="0"/>
              </a:rPr>
              <a:t>Working Group Members</a:t>
            </a:r>
            <a:endParaRPr lang="en-US" sz="1800" dirty="0">
              <a:effectLst/>
              <a:latin typeface="Source Sans 3 Semibold"/>
              <a:ea typeface="Source Sans 3 Semibold"/>
              <a:cs typeface="Source Sans 3 Semibold"/>
            </a:endParaRPr>
          </a:p>
        </p:txBody>
      </p:sp>
      <p:sp>
        <p:nvSpPr>
          <p:cNvPr id="4" name="TextBox 3">
            <a:extLst>
              <a:ext uri="{FF2B5EF4-FFF2-40B4-BE49-F238E27FC236}">
                <a16:creationId xmlns:a16="http://schemas.microsoft.com/office/drawing/2014/main" id="{DD9EF785-97E7-0055-ADFC-02E2DC428775}"/>
              </a:ext>
            </a:extLst>
          </p:cNvPr>
          <p:cNvSpPr txBox="1"/>
          <p:nvPr/>
        </p:nvSpPr>
        <p:spPr>
          <a:xfrm>
            <a:off x="1712843" y="1585291"/>
            <a:ext cx="87663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Working Group on the Submission of a Waiver </a:t>
            </a:r>
            <a:b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b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Excluding Certain Beverages from SNAP in Ohio</a:t>
            </a:r>
            <a:br>
              <a:rPr kumimoji="0" lang="en-US" sz="2400" b="0" i="0" u="none" strike="noStrike" kern="1200" cap="none" spc="0" normalizeH="0" baseline="0" noProof="0" dirty="0">
                <a:ln>
                  <a:noFill/>
                </a:ln>
                <a:solidFill>
                  <a:prstClr val="black"/>
                </a:solidFill>
                <a:effectLst/>
                <a:uLnTx/>
                <a:uFillTx/>
                <a:latin typeface="Source Sans 3 Semibold"/>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Agenda </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August 21, 2025</a:t>
            </a:r>
            <a:br>
              <a:rPr kumimoji="0" lang="en-US" sz="2400" b="0" i="0" u="none" strike="noStrike" kern="1200" cap="none" spc="0" normalizeH="0" baseline="0" noProof="0" dirty="0">
                <a:ln>
                  <a:noFill/>
                </a:ln>
                <a:solidFill>
                  <a:prstClr val="black"/>
                </a:solidFill>
                <a:effectLst/>
                <a:uLnTx/>
                <a:uFillTx/>
                <a:latin typeface="Source Sans 3 Semibold"/>
                <a:ea typeface="Source Sans 3 Semibold"/>
                <a:cs typeface="Source Sans 3 Semibold"/>
              </a:rPr>
            </a:b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Source Sans 3 Semibold"/>
                <a:cs typeface="Source Sans 3 Semibold"/>
              </a:rPr>
              <a:t>10:00 AM – 12:00 PM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16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51244691-25C6-304E-A259-046F663027A4}"/>
              </a:ext>
            </a:extLst>
          </p:cNvPr>
          <p:cNvSpPr/>
          <p:nvPr/>
        </p:nvSpPr>
        <p:spPr>
          <a:xfrm>
            <a:off x="-21162" y="1786291"/>
            <a:ext cx="6008843" cy="4785655"/>
          </a:xfrm>
          <a:prstGeom prst="flowChartDelay">
            <a:avLst/>
          </a:prstGeom>
          <a:solidFill>
            <a:srgbClr val="DC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23EE08A-A71F-9F35-C9DB-160BBC219093}"/>
              </a:ext>
            </a:extLst>
          </p:cNvPr>
          <p:cNvSpPr txBox="1"/>
          <p:nvPr/>
        </p:nvSpPr>
        <p:spPr>
          <a:xfrm>
            <a:off x="359290" y="2169967"/>
            <a:ext cx="4591250" cy="4001095"/>
          </a:xfrm>
          <a:prstGeom prst="rect">
            <a:avLst/>
          </a:prstGeom>
          <a:noFill/>
        </p:spPr>
        <p:txBody>
          <a:bodyPr wrap="square" rtlCol="0" anchor="t">
            <a:spAutoFit/>
          </a:bodyPr>
          <a:lstStyle/>
          <a:p>
            <a:pPr algn="ctr"/>
            <a:r>
              <a:rPr lang="en-US" sz="8800" b="1" dirty="0">
                <a:solidFill>
                  <a:srgbClr val="14638B"/>
                </a:solidFill>
                <a:latin typeface="Quatro" panose="020B0503000000020004" pitchFamily="34" charset="0"/>
              </a:rPr>
              <a:t>186,836</a:t>
            </a:r>
            <a:endParaRPr lang="en-US" dirty="0">
              <a:solidFill>
                <a:srgbClr val="14638B"/>
              </a:solidFill>
              <a:latin typeface="Quatro" panose="020B0503000000020004" pitchFamily="34" charset="0"/>
            </a:endParaRPr>
          </a:p>
          <a:p>
            <a:pPr algn="ctr"/>
            <a:r>
              <a:rPr lang="en-US" sz="3200" dirty="0">
                <a:solidFill>
                  <a:srgbClr val="14638B"/>
                </a:solidFill>
                <a:latin typeface="Quatro" panose="020B0503000000020004" pitchFamily="34" charset="0"/>
              </a:rPr>
              <a:t>Jobs Supported by the Beverage Industry</a:t>
            </a:r>
          </a:p>
          <a:p>
            <a:pPr algn="ctr"/>
            <a:endParaRPr lang="en-US" sz="3200" dirty="0">
              <a:solidFill>
                <a:srgbClr val="14638B"/>
              </a:solidFill>
              <a:latin typeface="Quatro" panose="020B0503000000020004" pitchFamily="34" charset="0"/>
            </a:endParaRPr>
          </a:p>
          <a:p>
            <a:pPr algn="ctr"/>
            <a:r>
              <a:rPr lang="en-US" altLang="en-US" sz="1400" dirty="0">
                <a:solidFill>
                  <a:srgbClr val="14638B"/>
                </a:solidFill>
                <a:latin typeface="Quatro" panose="020B0503000000020004" pitchFamily="34" charset="0"/>
                <a:cs typeface="Arial" panose="020B0604020202020204" pitchFamily="34" charset="0"/>
              </a:rPr>
              <a:t>Job numbers represent industry-employed jobs, jobs for industries that supply for the beverage industry, jobs supported by aforementioned jobs who re-spend their wages, and jobs supported by retail of our beverages.</a:t>
            </a:r>
            <a:endParaRPr lang="en-US" altLang="en-US" sz="1400" dirty="0">
              <a:solidFill>
                <a:srgbClr val="14638B"/>
              </a:solidFill>
              <a:latin typeface="Quatro" panose="020B0503000000020004" pitchFamily="34" charset="0"/>
            </a:endParaRPr>
          </a:p>
        </p:txBody>
      </p:sp>
      <p:sp>
        <p:nvSpPr>
          <p:cNvPr id="4" name="Flowchart: Connector 3">
            <a:extLst>
              <a:ext uri="{FF2B5EF4-FFF2-40B4-BE49-F238E27FC236}">
                <a16:creationId xmlns:a16="http://schemas.microsoft.com/office/drawing/2014/main" id="{7BA9C855-59E3-8E77-7036-72D10A286505}"/>
              </a:ext>
            </a:extLst>
          </p:cNvPr>
          <p:cNvSpPr/>
          <p:nvPr/>
        </p:nvSpPr>
        <p:spPr>
          <a:xfrm>
            <a:off x="6114171" y="609627"/>
            <a:ext cx="2154720" cy="223284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Quatro" panose="020B0503000000020004" pitchFamily="34" charset="0"/>
              </a:rPr>
              <a:t>Business &amp; Personal Services</a:t>
            </a:r>
          </a:p>
        </p:txBody>
      </p:sp>
      <p:grpSp>
        <p:nvGrpSpPr>
          <p:cNvPr id="7" name="Group 6">
            <a:extLst>
              <a:ext uri="{FF2B5EF4-FFF2-40B4-BE49-F238E27FC236}">
                <a16:creationId xmlns:a16="http://schemas.microsoft.com/office/drawing/2014/main" id="{ADBD7121-DD7A-66CB-51D5-580386770EBD}"/>
              </a:ext>
            </a:extLst>
          </p:cNvPr>
          <p:cNvGrpSpPr/>
          <p:nvPr/>
        </p:nvGrpSpPr>
        <p:grpSpPr>
          <a:xfrm>
            <a:off x="8457355" y="2387900"/>
            <a:ext cx="1520890" cy="1568206"/>
            <a:chOff x="9248274" y="1507155"/>
            <a:chExt cx="1666774" cy="1707684"/>
          </a:xfrm>
          <a:solidFill>
            <a:schemeClr val="accent2"/>
          </a:solidFill>
        </p:grpSpPr>
        <p:sp>
          <p:nvSpPr>
            <p:cNvPr id="5" name="Flowchart: Connector 4">
              <a:extLst>
                <a:ext uri="{FF2B5EF4-FFF2-40B4-BE49-F238E27FC236}">
                  <a16:creationId xmlns:a16="http://schemas.microsoft.com/office/drawing/2014/main" id="{F1D1E62F-F900-C46F-677C-2EAF40D740DA}"/>
                </a:ext>
              </a:extLst>
            </p:cNvPr>
            <p:cNvSpPr/>
            <p:nvPr/>
          </p:nvSpPr>
          <p:spPr>
            <a:xfrm>
              <a:off x="9248274" y="1507155"/>
              <a:ext cx="1666774" cy="1707684"/>
            </a:xfrm>
            <a:prstGeom prst="flowChartConnec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Quatro" panose="020B0503000000020004" pitchFamily="34" charset="0"/>
              </a:endParaRPr>
            </a:p>
          </p:txBody>
        </p:sp>
        <p:sp>
          <p:nvSpPr>
            <p:cNvPr id="6" name="TextBox 5">
              <a:extLst>
                <a:ext uri="{FF2B5EF4-FFF2-40B4-BE49-F238E27FC236}">
                  <a16:creationId xmlns:a16="http://schemas.microsoft.com/office/drawing/2014/main" id="{B0E35C70-48A5-E7F4-D84D-E032A79887CF}"/>
                </a:ext>
              </a:extLst>
            </p:cNvPr>
            <p:cNvSpPr txBox="1"/>
            <p:nvPr/>
          </p:nvSpPr>
          <p:spPr>
            <a:xfrm>
              <a:off x="9293188" y="2100964"/>
              <a:ext cx="1570522" cy="388457"/>
            </a:xfrm>
            <a:prstGeom prst="rect">
              <a:avLst/>
            </a:prstGeom>
            <a:grpFill/>
          </p:spPr>
          <p:txBody>
            <a:bodyPr wrap="square" rtlCol="0">
              <a:spAutoFit/>
            </a:bodyPr>
            <a:lstStyle/>
            <a:p>
              <a:pPr algn="ctr"/>
              <a:r>
                <a:rPr lang="en-US" sz="1400" dirty="0">
                  <a:solidFill>
                    <a:schemeClr val="bg1"/>
                  </a:solidFill>
                  <a:latin typeface="Quatro" panose="020B0503000000020004" pitchFamily="34" charset="0"/>
                </a:rPr>
                <a:t>Construction</a:t>
              </a:r>
            </a:p>
          </p:txBody>
        </p:sp>
      </p:grpSp>
      <p:grpSp>
        <p:nvGrpSpPr>
          <p:cNvPr id="8" name="Group 7">
            <a:extLst>
              <a:ext uri="{FF2B5EF4-FFF2-40B4-BE49-F238E27FC236}">
                <a16:creationId xmlns:a16="http://schemas.microsoft.com/office/drawing/2014/main" id="{E790B18C-BA55-91B8-05E6-C4982AA77801}"/>
              </a:ext>
            </a:extLst>
          </p:cNvPr>
          <p:cNvGrpSpPr/>
          <p:nvPr/>
        </p:nvGrpSpPr>
        <p:grpSpPr>
          <a:xfrm>
            <a:off x="6160406" y="5272103"/>
            <a:ext cx="1340111" cy="1331760"/>
            <a:chOff x="9248274" y="1507155"/>
            <a:chExt cx="1666774" cy="1707684"/>
          </a:xfrm>
          <a:solidFill>
            <a:schemeClr val="accent2"/>
          </a:solidFill>
        </p:grpSpPr>
        <p:sp>
          <p:nvSpPr>
            <p:cNvPr id="9" name="Flowchart: Connector 8">
              <a:extLst>
                <a:ext uri="{FF2B5EF4-FFF2-40B4-BE49-F238E27FC236}">
                  <a16:creationId xmlns:a16="http://schemas.microsoft.com/office/drawing/2014/main" id="{CA778135-BB28-8926-CEBF-D010407AA7BD}"/>
                </a:ext>
              </a:extLst>
            </p:cNvPr>
            <p:cNvSpPr/>
            <p:nvPr/>
          </p:nvSpPr>
          <p:spPr>
            <a:xfrm>
              <a:off x="9248274" y="1507155"/>
              <a:ext cx="1666774" cy="1707684"/>
            </a:xfrm>
            <a:prstGeom prst="flowChartConnector">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Quatro" panose="020B0503000000020004" pitchFamily="34" charset="0"/>
              </a:endParaRPr>
            </a:p>
          </p:txBody>
        </p:sp>
        <p:sp>
          <p:nvSpPr>
            <p:cNvPr id="10" name="TextBox 9">
              <a:extLst>
                <a:ext uri="{FF2B5EF4-FFF2-40B4-BE49-F238E27FC236}">
                  <a16:creationId xmlns:a16="http://schemas.microsoft.com/office/drawing/2014/main" id="{039BDE6E-DA7A-7925-BA53-CCD4D9A1BD8C}"/>
                </a:ext>
              </a:extLst>
            </p:cNvPr>
            <p:cNvSpPr txBox="1"/>
            <p:nvPr/>
          </p:nvSpPr>
          <p:spPr>
            <a:xfrm>
              <a:off x="9296399" y="1975839"/>
              <a:ext cx="1570522" cy="594653"/>
            </a:xfrm>
            <a:prstGeom prst="rect">
              <a:avLst/>
            </a:prstGeom>
            <a:noFill/>
          </p:spPr>
          <p:txBody>
            <a:bodyPr wrap="square" rtlCol="0">
              <a:spAutoFit/>
            </a:bodyPr>
            <a:lstStyle/>
            <a:p>
              <a:pPr algn="ctr"/>
              <a:r>
                <a:rPr lang="en-US" sz="2000" dirty="0">
                  <a:solidFill>
                    <a:schemeClr val="bg1"/>
                  </a:solidFill>
                  <a:latin typeface="Quatro" panose="020B0503000000020004" pitchFamily="34" charset="0"/>
                </a:rPr>
                <a:t>Mining</a:t>
              </a:r>
            </a:p>
          </p:txBody>
        </p:sp>
      </p:grpSp>
      <p:sp>
        <p:nvSpPr>
          <p:cNvPr id="11" name="Flowchart: Connector 10">
            <a:extLst>
              <a:ext uri="{FF2B5EF4-FFF2-40B4-BE49-F238E27FC236}">
                <a16:creationId xmlns:a16="http://schemas.microsoft.com/office/drawing/2014/main" id="{67AD2D66-21A2-3B7B-D547-63DA592891D0}"/>
              </a:ext>
            </a:extLst>
          </p:cNvPr>
          <p:cNvSpPr/>
          <p:nvPr/>
        </p:nvSpPr>
        <p:spPr>
          <a:xfrm>
            <a:off x="6539774" y="3223130"/>
            <a:ext cx="1897090" cy="1911979"/>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Quatro" panose="020B0503000000020004" pitchFamily="34" charset="0"/>
            </a:endParaRPr>
          </a:p>
        </p:txBody>
      </p:sp>
      <p:sp>
        <p:nvSpPr>
          <p:cNvPr id="12" name="TextBox 11">
            <a:extLst>
              <a:ext uri="{FF2B5EF4-FFF2-40B4-BE49-F238E27FC236}">
                <a16:creationId xmlns:a16="http://schemas.microsoft.com/office/drawing/2014/main" id="{C0DCFC2C-AF2F-0565-B907-52308575DFA6}"/>
              </a:ext>
            </a:extLst>
          </p:cNvPr>
          <p:cNvSpPr txBox="1"/>
          <p:nvPr/>
        </p:nvSpPr>
        <p:spPr>
          <a:xfrm>
            <a:off x="6539774" y="3867296"/>
            <a:ext cx="1897089" cy="606439"/>
          </a:xfrm>
          <a:prstGeom prst="rect">
            <a:avLst/>
          </a:prstGeom>
          <a:noFill/>
        </p:spPr>
        <p:txBody>
          <a:bodyPr wrap="square" rtlCol="0">
            <a:spAutoFit/>
          </a:bodyPr>
          <a:lstStyle/>
          <a:p>
            <a:pPr algn="ctr"/>
            <a:r>
              <a:rPr lang="en-US" sz="1400" dirty="0">
                <a:solidFill>
                  <a:schemeClr val="bg1"/>
                </a:solidFill>
                <a:latin typeface="Quatro" panose="020B0503000000020004" pitchFamily="34" charset="0"/>
              </a:rPr>
              <a:t>Transportation &amp; Communications</a:t>
            </a:r>
          </a:p>
        </p:txBody>
      </p:sp>
      <p:sp>
        <p:nvSpPr>
          <p:cNvPr id="13" name="Flowchart: Connector 12">
            <a:extLst>
              <a:ext uri="{FF2B5EF4-FFF2-40B4-BE49-F238E27FC236}">
                <a16:creationId xmlns:a16="http://schemas.microsoft.com/office/drawing/2014/main" id="{7339F889-9BEF-2EB2-94BA-AB03E289FA56}"/>
              </a:ext>
            </a:extLst>
          </p:cNvPr>
          <p:cNvSpPr/>
          <p:nvPr/>
        </p:nvSpPr>
        <p:spPr>
          <a:xfrm>
            <a:off x="8609589" y="4488001"/>
            <a:ext cx="2154720" cy="223284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latin typeface="Quatro" panose="020B0503000000020004" pitchFamily="34" charset="0"/>
            </a:endParaRPr>
          </a:p>
        </p:txBody>
      </p:sp>
      <p:sp>
        <p:nvSpPr>
          <p:cNvPr id="14" name="TextBox 13">
            <a:extLst>
              <a:ext uri="{FF2B5EF4-FFF2-40B4-BE49-F238E27FC236}">
                <a16:creationId xmlns:a16="http://schemas.microsoft.com/office/drawing/2014/main" id="{43D72762-894D-5791-FDBF-0609A6FA96BF}"/>
              </a:ext>
            </a:extLst>
          </p:cNvPr>
          <p:cNvSpPr txBox="1"/>
          <p:nvPr/>
        </p:nvSpPr>
        <p:spPr>
          <a:xfrm>
            <a:off x="8931262" y="5184256"/>
            <a:ext cx="1511374" cy="677784"/>
          </a:xfrm>
          <a:prstGeom prst="rect">
            <a:avLst/>
          </a:prstGeom>
          <a:noFill/>
        </p:spPr>
        <p:txBody>
          <a:bodyPr wrap="square" rtlCol="0">
            <a:spAutoFit/>
          </a:bodyPr>
          <a:lstStyle/>
          <a:p>
            <a:pPr algn="ctr"/>
            <a:r>
              <a:rPr lang="en-US" sz="3200" dirty="0">
                <a:solidFill>
                  <a:schemeClr val="bg1"/>
                </a:solidFill>
                <a:latin typeface="Quatro" panose="020B0503000000020004" pitchFamily="34" charset="0"/>
              </a:rPr>
              <a:t>Retail</a:t>
            </a:r>
          </a:p>
        </p:txBody>
      </p:sp>
      <p:sp>
        <p:nvSpPr>
          <p:cNvPr id="15" name="Flowchart: Connector 14">
            <a:extLst>
              <a:ext uri="{FF2B5EF4-FFF2-40B4-BE49-F238E27FC236}">
                <a16:creationId xmlns:a16="http://schemas.microsoft.com/office/drawing/2014/main" id="{53C93131-5881-BFC0-64DB-A1DAE80A5D85}"/>
              </a:ext>
            </a:extLst>
          </p:cNvPr>
          <p:cNvSpPr/>
          <p:nvPr/>
        </p:nvSpPr>
        <p:spPr>
          <a:xfrm>
            <a:off x="9931401" y="817176"/>
            <a:ext cx="2154720" cy="223284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latin typeface="Quatro" panose="020B0503000000020004" pitchFamily="34" charset="0"/>
            </a:endParaRPr>
          </a:p>
        </p:txBody>
      </p:sp>
      <p:sp>
        <p:nvSpPr>
          <p:cNvPr id="16" name="TextBox 15">
            <a:extLst>
              <a:ext uri="{FF2B5EF4-FFF2-40B4-BE49-F238E27FC236}">
                <a16:creationId xmlns:a16="http://schemas.microsoft.com/office/drawing/2014/main" id="{DFBD33B1-3610-9255-534B-30B30302EB6A}"/>
              </a:ext>
            </a:extLst>
          </p:cNvPr>
          <p:cNvSpPr txBox="1"/>
          <p:nvPr/>
        </p:nvSpPr>
        <p:spPr>
          <a:xfrm>
            <a:off x="9950796" y="1591130"/>
            <a:ext cx="2115929" cy="537013"/>
          </a:xfrm>
          <a:prstGeom prst="rect">
            <a:avLst/>
          </a:prstGeom>
          <a:noFill/>
        </p:spPr>
        <p:txBody>
          <a:bodyPr wrap="square" rtlCol="0">
            <a:spAutoFit/>
          </a:bodyPr>
          <a:lstStyle/>
          <a:p>
            <a:pPr algn="ctr"/>
            <a:r>
              <a:rPr lang="en-US" sz="2400" dirty="0">
                <a:solidFill>
                  <a:schemeClr val="bg1"/>
                </a:solidFill>
                <a:latin typeface="Quatro" panose="020B0503000000020004" pitchFamily="34" charset="0"/>
              </a:rPr>
              <a:t>Agriculture</a:t>
            </a:r>
          </a:p>
        </p:txBody>
      </p:sp>
      <p:sp>
        <p:nvSpPr>
          <p:cNvPr id="18" name="Flowchart: Connector 17">
            <a:extLst>
              <a:ext uri="{FF2B5EF4-FFF2-40B4-BE49-F238E27FC236}">
                <a16:creationId xmlns:a16="http://schemas.microsoft.com/office/drawing/2014/main" id="{DA5F900E-8A0C-10AB-E30D-CCF0EFA200E8}"/>
              </a:ext>
            </a:extLst>
          </p:cNvPr>
          <p:cNvSpPr/>
          <p:nvPr/>
        </p:nvSpPr>
        <p:spPr>
          <a:xfrm>
            <a:off x="10538879" y="3461697"/>
            <a:ext cx="1340111" cy="1331760"/>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Quatro" panose="020B0503000000020004" pitchFamily="34" charset="0"/>
            </a:endParaRPr>
          </a:p>
        </p:txBody>
      </p:sp>
      <p:sp>
        <p:nvSpPr>
          <p:cNvPr id="19" name="TextBox 18">
            <a:extLst>
              <a:ext uri="{FF2B5EF4-FFF2-40B4-BE49-F238E27FC236}">
                <a16:creationId xmlns:a16="http://schemas.microsoft.com/office/drawing/2014/main" id="{D58069AD-06AA-29AC-1590-6BB7E8E7A5B3}"/>
              </a:ext>
            </a:extLst>
          </p:cNvPr>
          <p:cNvSpPr txBox="1"/>
          <p:nvPr/>
        </p:nvSpPr>
        <p:spPr>
          <a:xfrm>
            <a:off x="10454684" y="3925433"/>
            <a:ext cx="1508500" cy="356729"/>
          </a:xfrm>
          <a:prstGeom prst="rect">
            <a:avLst/>
          </a:prstGeom>
          <a:noFill/>
        </p:spPr>
        <p:txBody>
          <a:bodyPr wrap="square" rtlCol="0">
            <a:spAutoFit/>
          </a:bodyPr>
          <a:lstStyle/>
          <a:p>
            <a:pPr algn="ctr"/>
            <a:r>
              <a:rPr lang="en-US" sz="1400" dirty="0">
                <a:solidFill>
                  <a:schemeClr val="bg1"/>
                </a:solidFill>
                <a:latin typeface="Quatro" panose="020B0503000000020004" pitchFamily="34" charset="0"/>
              </a:rPr>
              <a:t>Government</a:t>
            </a:r>
          </a:p>
        </p:txBody>
      </p:sp>
      <p:sp>
        <p:nvSpPr>
          <p:cNvPr id="21" name="Title 1">
            <a:extLst>
              <a:ext uri="{FF2B5EF4-FFF2-40B4-BE49-F238E27FC236}">
                <a16:creationId xmlns:a16="http://schemas.microsoft.com/office/drawing/2014/main" id="{36F44BD8-7A90-4AB2-674E-7AAD0082C385}"/>
              </a:ext>
            </a:extLst>
          </p:cNvPr>
          <p:cNvSpPr txBox="1">
            <a:spLocks/>
          </p:cNvSpPr>
          <p:nvPr/>
        </p:nvSpPr>
        <p:spPr>
          <a:xfrm>
            <a:off x="135156" y="152936"/>
            <a:ext cx="11447243"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rgbClr val="F15A2F"/>
                </a:solidFill>
                <a:latin typeface="Quatro" panose="020B0503000000020004" pitchFamily="34" charset="0"/>
              </a:rPr>
              <a:t>Growing Jobs</a:t>
            </a:r>
          </a:p>
        </p:txBody>
      </p:sp>
      <p:cxnSp>
        <p:nvCxnSpPr>
          <p:cNvPr id="22" name="Straight Connector 21">
            <a:extLst>
              <a:ext uri="{FF2B5EF4-FFF2-40B4-BE49-F238E27FC236}">
                <a16:creationId xmlns:a16="http://schemas.microsoft.com/office/drawing/2014/main" id="{D7E32557-4570-E0BF-04A9-E8C3EE38D451}"/>
              </a:ext>
            </a:extLst>
          </p:cNvPr>
          <p:cNvCxnSpPr>
            <a:cxnSpLocks/>
          </p:cNvCxnSpPr>
          <p:nvPr/>
        </p:nvCxnSpPr>
        <p:spPr>
          <a:xfrm flipH="1">
            <a:off x="-101273" y="1487552"/>
            <a:ext cx="3136392" cy="0"/>
          </a:xfrm>
          <a:prstGeom prst="line">
            <a:avLst/>
          </a:prstGeom>
          <a:ln w="101600">
            <a:solidFill>
              <a:srgbClr val="F12B7B"/>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26186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E28B81-536D-DDC3-FC0D-4758F8B2FA7D}"/>
              </a:ext>
            </a:extLst>
          </p:cNvPr>
          <p:cNvSpPr txBox="1">
            <a:spLocks/>
          </p:cNvSpPr>
          <p:nvPr/>
        </p:nvSpPr>
        <p:spPr>
          <a:xfrm>
            <a:off x="135157" y="152936"/>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rgbClr val="F15A2F"/>
                </a:solidFill>
                <a:latin typeface="Quatro" panose="020B0503000000020004" pitchFamily="34" charset="0"/>
              </a:rPr>
              <a:t>Continuing Investment</a:t>
            </a:r>
          </a:p>
        </p:txBody>
      </p:sp>
      <p:cxnSp>
        <p:nvCxnSpPr>
          <p:cNvPr id="5" name="Straight Connector 4">
            <a:extLst>
              <a:ext uri="{FF2B5EF4-FFF2-40B4-BE49-F238E27FC236}">
                <a16:creationId xmlns:a16="http://schemas.microsoft.com/office/drawing/2014/main" id="{7B338575-BE3D-F0DF-6362-0C561DCC4120}"/>
              </a:ext>
            </a:extLst>
          </p:cNvPr>
          <p:cNvCxnSpPr>
            <a:cxnSpLocks/>
          </p:cNvCxnSpPr>
          <p:nvPr/>
        </p:nvCxnSpPr>
        <p:spPr>
          <a:xfrm flipH="1">
            <a:off x="-101273" y="1487552"/>
            <a:ext cx="3136392" cy="0"/>
          </a:xfrm>
          <a:prstGeom prst="line">
            <a:avLst/>
          </a:prstGeom>
          <a:ln w="101600">
            <a:solidFill>
              <a:srgbClr val="F12B7B"/>
            </a:solidFill>
          </a:ln>
        </p:spPr>
        <p:style>
          <a:lnRef idx="3">
            <a:schemeClr val="accent2"/>
          </a:lnRef>
          <a:fillRef idx="0">
            <a:schemeClr val="accent2"/>
          </a:fillRef>
          <a:effectRef idx="2">
            <a:schemeClr val="accent2"/>
          </a:effectRef>
          <a:fontRef idx="minor">
            <a:schemeClr val="tx1"/>
          </a:fontRef>
        </p:style>
      </p:cxnSp>
      <p:sp>
        <p:nvSpPr>
          <p:cNvPr id="13" name="Flowchart: Delay 12">
            <a:extLst>
              <a:ext uri="{FF2B5EF4-FFF2-40B4-BE49-F238E27FC236}">
                <a16:creationId xmlns:a16="http://schemas.microsoft.com/office/drawing/2014/main" id="{D49F240F-9960-8D2F-D094-A62234CD58B9}"/>
              </a:ext>
            </a:extLst>
          </p:cNvPr>
          <p:cNvSpPr>
            <a:spLocks noChangeAspect="1"/>
          </p:cNvSpPr>
          <p:nvPr/>
        </p:nvSpPr>
        <p:spPr>
          <a:xfrm rot="16200000">
            <a:off x="6438199" y="1486097"/>
            <a:ext cx="5497063" cy="5246742"/>
          </a:xfrm>
          <a:prstGeom prst="flowChartDelay">
            <a:avLst/>
          </a:prstGeom>
          <a:blipFill dpi="0" rotWithShape="0">
            <a:blip r:embed="rId2"/>
            <a:srcRect/>
            <a:stretch>
              <a:fillRect l="-43239" t="-130" r="-43239" b="-13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B880247-0526-BE99-5888-18131459EFE4}"/>
              </a:ext>
            </a:extLst>
          </p:cNvPr>
          <p:cNvSpPr txBox="1"/>
          <p:nvPr/>
        </p:nvSpPr>
        <p:spPr>
          <a:xfrm>
            <a:off x="10520412" y="6642556"/>
            <a:ext cx="1424443" cy="215444"/>
          </a:xfrm>
          <a:prstGeom prst="rect">
            <a:avLst/>
          </a:prstGeom>
          <a:noFill/>
        </p:spPr>
        <p:txBody>
          <a:bodyPr wrap="square" rtlCol="0">
            <a:spAutoFit/>
          </a:bodyPr>
          <a:lstStyle/>
          <a:p>
            <a:r>
              <a:rPr lang="en-US" sz="800" dirty="0">
                <a:solidFill>
                  <a:schemeClr val="bg1"/>
                </a:solidFill>
                <a:latin typeface="Quatro" panose="020B0503000000020004" pitchFamily="34" charset="0"/>
              </a:rPr>
              <a:t>Coca-Cola Consolidated</a:t>
            </a:r>
          </a:p>
        </p:txBody>
      </p:sp>
      <p:sp>
        <p:nvSpPr>
          <p:cNvPr id="15" name="TextBox 14">
            <a:extLst>
              <a:ext uri="{FF2B5EF4-FFF2-40B4-BE49-F238E27FC236}">
                <a16:creationId xmlns:a16="http://schemas.microsoft.com/office/drawing/2014/main" id="{7CB0B3FF-5205-1E8F-D385-523BD72805C7}"/>
              </a:ext>
            </a:extLst>
          </p:cNvPr>
          <p:cNvSpPr txBox="1"/>
          <p:nvPr/>
        </p:nvSpPr>
        <p:spPr>
          <a:xfrm>
            <a:off x="381898" y="1866029"/>
            <a:ext cx="6082763" cy="2062103"/>
          </a:xfrm>
          <a:prstGeom prst="rect">
            <a:avLst/>
          </a:prstGeom>
          <a:noFill/>
        </p:spPr>
        <p:txBody>
          <a:bodyPr wrap="square" rtlCol="0">
            <a:spAutoFit/>
          </a:bodyPr>
          <a:lstStyle/>
          <a:p>
            <a:r>
              <a:rPr lang="en-US" sz="3200" dirty="0">
                <a:solidFill>
                  <a:srgbClr val="14638B"/>
                </a:solidFill>
                <a:latin typeface="Quatro" panose="020B0503000000020004" pitchFamily="34" charset="0"/>
              </a:rPr>
              <a:t>“Coca-Cola Consolidated brings jobs, high-tech expansion to Columbus” </a:t>
            </a:r>
          </a:p>
          <a:p>
            <a:r>
              <a:rPr lang="en-US" sz="3200" b="1" dirty="0">
                <a:solidFill>
                  <a:srgbClr val="14638B"/>
                </a:solidFill>
                <a:latin typeface="Quatro" panose="020B0503000000020004" pitchFamily="34" charset="0"/>
              </a:rPr>
              <a:t>$99 million investment</a:t>
            </a:r>
            <a:endParaRPr lang="en-US" sz="3200" dirty="0">
              <a:solidFill>
                <a:srgbClr val="14638B"/>
              </a:solidFill>
              <a:latin typeface="Quatro" panose="020B0503000000020004" pitchFamily="34" charset="0"/>
            </a:endParaRPr>
          </a:p>
        </p:txBody>
      </p:sp>
      <p:sp>
        <p:nvSpPr>
          <p:cNvPr id="16" name="TextBox 15">
            <a:extLst>
              <a:ext uri="{FF2B5EF4-FFF2-40B4-BE49-F238E27FC236}">
                <a16:creationId xmlns:a16="http://schemas.microsoft.com/office/drawing/2014/main" id="{70A58C43-78E6-26EA-84EB-F79B263576EA}"/>
              </a:ext>
            </a:extLst>
          </p:cNvPr>
          <p:cNvSpPr txBox="1"/>
          <p:nvPr/>
        </p:nvSpPr>
        <p:spPr>
          <a:xfrm>
            <a:off x="394236" y="4155680"/>
            <a:ext cx="6082763" cy="2062103"/>
          </a:xfrm>
          <a:prstGeom prst="rect">
            <a:avLst/>
          </a:prstGeom>
          <a:noFill/>
        </p:spPr>
        <p:txBody>
          <a:bodyPr wrap="square" rtlCol="0">
            <a:spAutoFit/>
          </a:bodyPr>
          <a:lstStyle/>
          <a:p>
            <a:r>
              <a:rPr lang="en-US" sz="3200" dirty="0">
                <a:solidFill>
                  <a:srgbClr val="14638B"/>
                </a:solidFill>
                <a:latin typeface="Quatro" panose="020B0503000000020004" pitchFamily="34" charset="0"/>
              </a:rPr>
              <a:t>“G&amp;J Pepsi-Cola Bottlers Expands Columbus, Operations Complex”</a:t>
            </a:r>
          </a:p>
          <a:p>
            <a:r>
              <a:rPr lang="en-US" sz="3200" b="1" dirty="0">
                <a:solidFill>
                  <a:srgbClr val="14638B"/>
                </a:solidFill>
                <a:latin typeface="Quatro" panose="020B0503000000020004" pitchFamily="34" charset="0"/>
              </a:rPr>
              <a:t>$30 million investment</a:t>
            </a:r>
          </a:p>
        </p:txBody>
      </p:sp>
      <p:sp>
        <p:nvSpPr>
          <p:cNvPr id="17" name="TextBox 16">
            <a:extLst>
              <a:ext uri="{FF2B5EF4-FFF2-40B4-BE49-F238E27FC236}">
                <a16:creationId xmlns:a16="http://schemas.microsoft.com/office/drawing/2014/main" id="{2216256D-9B9A-8466-1DD5-A1D89CB1A0D7}"/>
              </a:ext>
            </a:extLst>
          </p:cNvPr>
          <p:cNvSpPr txBox="1"/>
          <p:nvPr/>
        </p:nvSpPr>
        <p:spPr>
          <a:xfrm>
            <a:off x="381898" y="3809297"/>
            <a:ext cx="3128211" cy="276999"/>
          </a:xfrm>
          <a:prstGeom prst="rect">
            <a:avLst/>
          </a:prstGeom>
          <a:noFill/>
        </p:spPr>
        <p:txBody>
          <a:bodyPr wrap="square" rtlCol="0">
            <a:spAutoFit/>
          </a:bodyPr>
          <a:lstStyle/>
          <a:p>
            <a:r>
              <a:rPr lang="en-US" sz="1200" dirty="0">
                <a:solidFill>
                  <a:srgbClr val="14638B"/>
                </a:solidFill>
                <a:latin typeface="Quatro" panose="020B0503000000020004" pitchFamily="34" charset="0"/>
              </a:rPr>
              <a:t>Axios, 23 May 2025</a:t>
            </a:r>
          </a:p>
        </p:txBody>
      </p:sp>
      <p:sp>
        <p:nvSpPr>
          <p:cNvPr id="18" name="TextBox 17">
            <a:extLst>
              <a:ext uri="{FF2B5EF4-FFF2-40B4-BE49-F238E27FC236}">
                <a16:creationId xmlns:a16="http://schemas.microsoft.com/office/drawing/2014/main" id="{83ED79FB-44C2-A701-183E-F5E157F714F9}"/>
              </a:ext>
            </a:extLst>
          </p:cNvPr>
          <p:cNvSpPr txBox="1"/>
          <p:nvPr/>
        </p:nvSpPr>
        <p:spPr>
          <a:xfrm>
            <a:off x="381898" y="6084975"/>
            <a:ext cx="3128211" cy="276999"/>
          </a:xfrm>
          <a:prstGeom prst="rect">
            <a:avLst/>
          </a:prstGeom>
          <a:noFill/>
        </p:spPr>
        <p:txBody>
          <a:bodyPr wrap="square" rtlCol="0">
            <a:spAutoFit/>
          </a:bodyPr>
          <a:lstStyle/>
          <a:p>
            <a:r>
              <a:rPr lang="en-US" sz="1200" dirty="0">
                <a:solidFill>
                  <a:srgbClr val="14638B"/>
                </a:solidFill>
                <a:latin typeface="Quatro" panose="020B0503000000020004" pitchFamily="34" charset="0"/>
              </a:rPr>
              <a:t>Area Development, 26 January 2024</a:t>
            </a:r>
          </a:p>
        </p:txBody>
      </p:sp>
    </p:spTree>
    <p:extLst>
      <p:ext uri="{BB962C8B-B14F-4D97-AF65-F5344CB8AC3E}">
        <p14:creationId xmlns:p14="http://schemas.microsoft.com/office/powerpoint/2010/main" val="2043037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32D1E4-8E80-8EEC-A246-6092CE901123}"/>
              </a:ext>
            </a:extLst>
          </p:cNvPr>
          <p:cNvSpPr txBox="1">
            <a:spLocks/>
          </p:cNvSpPr>
          <p:nvPr/>
        </p:nvSpPr>
        <p:spPr>
          <a:xfrm>
            <a:off x="1656603" y="1453338"/>
            <a:ext cx="8878794" cy="1325563"/>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F15A2F"/>
                </a:solidFill>
                <a:latin typeface="Quatro" panose="020B0503000000020004" pitchFamily="34" charset="0"/>
              </a:rPr>
              <a:t>The fact is </a:t>
            </a:r>
            <a:r>
              <a:rPr lang="en-US" sz="2400" b="1" dirty="0">
                <a:solidFill>
                  <a:srgbClr val="F12B7B"/>
                </a:solidFill>
                <a:latin typeface="Quatro" panose="020B0503000000020004" pitchFamily="34" charset="0"/>
              </a:rPr>
              <a:t>no industry has done more than ours </a:t>
            </a:r>
            <a:r>
              <a:rPr lang="en-US" sz="2400" b="1" dirty="0">
                <a:solidFill>
                  <a:srgbClr val="F15A2F"/>
                </a:solidFill>
                <a:latin typeface="Quatro" panose="020B0503000000020004" pitchFamily="34" charset="0"/>
              </a:rPr>
              <a:t>to help reduce sugar in the diet and tackle obesity.</a:t>
            </a:r>
          </a:p>
        </p:txBody>
      </p:sp>
      <p:grpSp>
        <p:nvGrpSpPr>
          <p:cNvPr id="5" name="Group 4">
            <a:extLst>
              <a:ext uri="{FF2B5EF4-FFF2-40B4-BE49-F238E27FC236}">
                <a16:creationId xmlns:a16="http://schemas.microsoft.com/office/drawing/2014/main" id="{95A5CF54-721B-2AC9-831B-D2287C6B33F3}"/>
              </a:ext>
            </a:extLst>
          </p:cNvPr>
          <p:cNvGrpSpPr/>
          <p:nvPr/>
        </p:nvGrpSpPr>
        <p:grpSpPr>
          <a:xfrm>
            <a:off x="3950232" y="2680406"/>
            <a:ext cx="4291536" cy="3956695"/>
            <a:chOff x="3584103" y="2027621"/>
            <a:chExt cx="5142321" cy="4827634"/>
          </a:xfrm>
        </p:grpSpPr>
        <p:sp>
          <p:nvSpPr>
            <p:cNvPr id="6" name="Oval 5">
              <a:extLst>
                <a:ext uri="{FF2B5EF4-FFF2-40B4-BE49-F238E27FC236}">
                  <a16:creationId xmlns:a16="http://schemas.microsoft.com/office/drawing/2014/main" id="{64C3F2EE-ED3B-8F0E-433E-ADB1FBF334C3}"/>
                </a:ext>
              </a:extLst>
            </p:cNvPr>
            <p:cNvSpPr/>
            <p:nvPr/>
          </p:nvSpPr>
          <p:spPr>
            <a:xfrm>
              <a:off x="3584103" y="2027621"/>
              <a:ext cx="2283297" cy="2204088"/>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C542377-4979-7804-7A36-9BD8B462E0CE}"/>
                </a:ext>
              </a:extLst>
            </p:cNvPr>
            <p:cNvSpPr/>
            <p:nvPr/>
          </p:nvSpPr>
          <p:spPr>
            <a:xfrm>
              <a:off x="6327303" y="2027621"/>
              <a:ext cx="2350353" cy="220408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7EF2567-F4F5-6ABB-1AC5-DF0E89C31101}"/>
                </a:ext>
              </a:extLst>
            </p:cNvPr>
            <p:cNvSpPr/>
            <p:nvPr/>
          </p:nvSpPr>
          <p:spPr>
            <a:xfrm>
              <a:off x="3651159" y="4481305"/>
              <a:ext cx="2350353" cy="237395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C7BAA53-6034-351C-7CD2-805F66AA1360}"/>
                </a:ext>
              </a:extLst>
            </p:cNvPr>
            <p:cNvSpPr/>
            <p:nvPr/>
          </p:nvSpPr>
          <p:spPr>
            <a:xfrm>
              <a:off x="6327303" y="4581625"/>
              <a:ext cx="2399121" cy="220408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AAA344D5-6F35-F372-5F7D-D865165D4B83}"/>
              </a:ext>
            </a:extLst>
          </p:cNvPr>
          <p:cNvSpPr txBox="1"/>
          <p:nvPr/>
        </p:nvSpPr>
        <p:spPr>
          <a:xfrm>
            <a:off x="621934" y="2983468"/>
            <a:ext cx="3136392" cy="1200329"/>
          </a:xfrm>
          <a:prstGeom prst="rect">
            <a:avLst/>
          </a:prstGeom>
          <a:noFill/>
        </p:spPr>
        <p:txBody>
          <a:bodyPr wrap="square" rtlCol="0">
            <a:spAutoFit/>
          </a:bodyPr>
          <a:lstStyle/>
          <a:p>
            <a:r>
              <a:rPr lang="en-US" sz="2200" b="1" dirty="0">
                <a:solidFill>
                  <a:schemeClr val="tx2">
                    <a:lumMod val="75000"/>
                    <a:lumOff val="25000"/>
                  </a:schemeClr>
                </a:solidFill>
                <a:latin typeface="Quatro" panose="020B0503000000020004" pitchFamily="34" charset="0"/>
              </a:rPr>
              <a:t>Smaller Portions</a:t>
            </a:r>
          </a:p>
          <a:p>
            <a:r>
              <a:rPr lang="en-US" sz="1600" dirty="0">
                <a:solidFill>
                  <a:schemeClr val="tx2">
                    <a:lumMod val="75000"/>
                    <a:lumOff val="25000"/>
                  </a:schemeClr>
                </a:solidFill>
                <a:latin typeface="Quatro" panose="020B0503000000020004" pitchFamily="34" charset="0"/>
              </a:rPr>
              <a:t>Majority of brands now come in 7.5 oz containers for those who want a little less.</a:t>
            </a:r>
          </a:p>
        </p:txBody>
      </p:sp>
      <p:sp>
        <p:nvSpPr>
          <p:cNvPr id="17" name="TextBox 16">
            <a:extLst>
              <a:ext uri="{FF2B5EF4-FFF2-40B4-BE49-F238E27FC236}">
                <a16:creationId xmlns:a16="http://schemas.microsoft.com/office/drawing/2014/main" id="{EE39F0EF-B6D9-8A9E-CB72-9A706075CEF2}"/>
              </a:ext>
            </a:extLst>
          </p:cNvPr>
          <p:cNvSpPr txBox="1"/>
          <p:nvPr/>
        </p:nvSpPr>
        <p:spPr>
          <a:xfrm>
            <a:off x="597913" y="5079488"/>
            <a:ext cx="3136392" cy="1169551"/>
          </a:xfrm>
          <a:prstGeom prst="rect">
            <a:avLst/>
          </a:prstGeom>
          <a:noFill/>
        </p:spPr>
        <p:txBody>
          <a:bodyPr wrap="square" rtlCol="0">
            <a:spAutoFit/>
          </a:bodyPr>
          <a:lstStyle/>
          <a:p>
            <a:r>
              <a:rPr lang="en-US" sz="2200" b="1" dirty="0">
                <a:solidFill>
                  <a:schemeClr val="tx2">
                    <a:lumMod val="75000"/>
                    <a:lumOff val="25000"/>
                  </a:schemeClr>
                </a:solidFill>
                <a:latin typeface="Quatro" panose="020B0503000000020004" pitchFamily="34" charset="0"/>
              </a:rPr>
              <a:t>Transformed Schools</a:t>
            </a:r>
          </a:p>
          <a:p>
            <a:r>
              <a:rPr lang="en-US" sz="1600" dirty="0">
                <a:solidFill>
                  <a:schemeClr val="tx2">
                    <a:lumMod val="75000"/>
                    <a:lumOff val="25000"/>
                  </a:schemeClr>
                </a:solidFill>
                <a:latin typeface="Quatro" panose="020B0503000000020004" pitchFamily="34" charset="0"/>
              </a:rPr>
              <a:t>Voluntarily removed full-calorie beverages from schools.</a:t>
            </a:r>
          </a:p>
        </p:txBody>
      </p:sp>
      <p:sp>
        <p:nvSpPr>
          <p:cNvPr id="18" name="TextBox 17">
            <a:extLst>
              <a:ext uri="{FF2B5EF4-FFF2-40B4-BE49-F238E27FC236}">
                <a16:creationId xmlns:a16="http://schemas.microsoft.com/office/drawing/2014/main" id="{7B427E9F-9669-5C85-B24E-B53FBB5EC51F}"/>
              </a:ext>
            </a:extLst>
          </p:cNvPr>
          <p:cNvSpPr txBox="1"/>
          <p:nvPr/>
        </p:nvSpPr>
        <p:spPr>
          <a:xfrm>
            <a:off x="8584882" y="2998856"/>
            <a:ext cx="3136392" cy="1169551"/>
          </a:xfrm>
          <a:prstGeom prst="rect">
            <a:avLst/>
          </a:prstGeom>
          <a:noFill/>
        </p:spPr>
        <p:txBody>
          <a:bodyPr wrap="square" rtlCol="0">
            <a:spAutoFit/>
          </a:bodyPr>
          <a:lstStyle/>
          <a:p>
            <a:pPr algn="r"/>
            <a:r>
              <a:rPr lang="en-US" sz="2200" b="1" dirty="0">
                <a:solidFill>
                  <a:schemeClr val="tx2">
                    <a:lumMod val="75000"/>
                    <a:lumOff val="25000"/>
                  </a:schemeClr>
                </a:solidFill>
                <a:latin typeface="Quatro" panose="020B0503000000020004" pitchFamily="34" charset="0"/>
              </a:rPr>
              <a:t>Clear Calorie Labels</a:t>
            </a:r>
          </a:p>
          <a:p>
            <a:pPr algn="r"/>
            <a:r>
              <a:rPr lang="en-US" sz="1600" dirty="0">
                <a:solidFill>
                  <a:schemeClr val="tx2">
                    <a:lumMod val="75000"/>
                    <a:lumOff val="25000"/>
                  </a:schemeClr>
                </a:solidFill>
                <a:latin typeface="Quatro" panose="020B0503000000020004" pitchFamily="34" charset="0"/>
              </a:rPr>
              <a:t>Added clear calorie labels to the front of every can, bottle and pack we produce.</a:t>
            </a:r>
          </a:p>
        </p:txBody>
      </p:sp>
      <p:sp>
        <p:nvSpPr>
          <p:cNvPr id="19" name="TextBox 18">
            <a:extLst>
              <a:ext uri="{FF2B5EF4-FFF2-40B4-BE49-F238E27FC236}">
                <a16:creationId xmlns:a16="http://schemas.microsoft.com/office/drawing/2014/main" id="{7E028381-3399-F207-622B-976C54CFD1E8}"/>
              </a:ext>
            </a:extLst>
          </p:cNvPr>
          <p:cNvSpPr txBox="1"/>
          <p:nvPr/>
        </p:nvSpPr>
        <p:spPr>
          <a:xfrm>
            <a:off x="8584882" y="5092101"/>
            <a:ext cx="3136392" cy="1169551"/>
          </a:xfrm>
          <a:prstGeom prst="rect">
            <a:avLst/>
          </a:prstGeom>
          <a:noFill/>
        </p:spPr>
        <p:txBody>
          <a:bodyPr wrap="square" rtlCol="0">
            <a:spAutoFit/>
          </a:bodyPr>
          <a:lstStyle/>
          <a:p>
            <a:pPr algn="r"/>
            <a:r>
              <a:rPr lang="en-US" sz="2200" b="1" dirty="0">
                <a:solidFill>
                  <a:schemeClr val="tx2">
                    <a:lumMod val="75000"/>
                    <a:lumOff val="25000"/>
                  </a:schemeClr>
                </a:solidFill>
                <a:latin typeface="Quatro" panose="020B0503000000020004" pitchFamily="34" charset="0"/>
              </a:rPr>
              <a:t>Encouraging Balance</a:t>
            </a:r>
          </a:p>
          <a:p>
            <a:pPr algn="r"/>
            <a:r>
              <a:rPr lang="en-US" sz="1600" dirty="0">
                <a:solidFill>
                  <a:schemeClr val="tx2">
                    <a:lumMod val="75000"/>
                    <a:lumOff val="25000"/>
                  </a:schemeClr>
                </a:solidFill>
                <a:latin typeface="Quatro" panose="020B0503000000020004" pitchFamily="34" charset="0"/>
              </a:rPr>
              <a:t>Promoting balance through displays in store and signs on coolers.</a:t>
            </a:r>
          </a:p>
        </p:txBody>
      </p:sp>
      <p:sp>
        <p:nvSpPr>
          <p:cNvPr id="2" name="Title 1">
            <a:extLst>
              <a:ext uri="{FF2B5EF4-FFF2-40B4-BE49-F238E27FC236}">
                <a16:creationId xmlns:a16="http://schemas.microsoft.com/office/drawing/2014/main" id="{035FF1E1-3C62-F06F-5EC9-144F5AA47180}"/>
              </a:ext>
            </a:extLst>
          </p:cNvPr>
          <p:cNvSpPr txBox="1">
            <a:spLocks/>
          </p:cNvSpPr>
          <p:nvPr/>
        </p:nvSpPr>
        <p:spPr>
          <a:xfrm>
            <a:off x="135156" y="152936"/>
            <a:ext cx="11447243"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rgbClr val="F15A2F"/>
                </a:solidFill>
                <a:latin typeface="Quatro" panose="020B0503000000020004" pitchFamily="34" charset="0"/>
              </a:rPr>
              <a:t>Stepping Up</a:t>
            </a:r>
          </a:p>
        </p:txBody>
      </p:sp>
      <p:cxnSp>
        <p:nvCxnSpPr>
          <p:cNvPr id="3" name="Straight Connector 2">
            <a:extLst>
              <a:ext uri="{FF2B5EF4-FFF2-40B4-BE49-F238E27FC236}">
                <a16:creationId xmlns:a16="http://schemas.microsoft.com/office/drawing/2014/main" id="{410D6A81-C53B-3E60-0258-D3E78EBD8368}"/>
              </a:ext>
            </a:extLst>
          </p:cNvPr>
          <p:cNvCxnSpPr>
            <a:cxnSpLocks/>
          </p:cNvCxnSpPr>
          <p:nvPr/>
        </p:nvCxnSpPr>
        <p:spPr>
          <a:xfrm flipH="1">
            <a:off x="-101273" y="1487552"/>
            <a:ext cx="3136392" cy="0"/>
          </a:xfrm>
          <a:prstGeom prst="line">
            <a:avLst/>
          </a:prstGeom>
          <a:ln w="101600">
            <a:solidFill>
              <a:srgbClr val="F12B7B"/>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0008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9B2BC5-DD28-F80F-626C-0C2DABF96D92}"/>
              </a:ext>
            </a:extLst>
          </p:cNvPr>
          <p:cNvSpPr txBox="1"/>
          <p:nvPr/>
        </p:nvSpPr>
        <p:spPr>
          <a:xfrm>
            <a:off x="855044" y="1791042"/>
            <a:ext cx="10481912" cy="58477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Today, nearly </a:t>
            </a:r>
            <a:r>
              <a:rPr kumimoji="0" lang="en-US" sz="3200" b="1" i="0" u="none" strike="noStrike" kern="1200" cap="none" spc="0" normalizeH="0" baseline="0" noProof="0" dirty="0">
                <a:ln>
                  <a:noFill/>
                </a:ln>
                <a:solidFill>
                  <a:srgbClr val="F15A2F"/>
                </a:solidFill>
                <a:effectLst/>
                <a:uLnTx/>
                <a:uFillTx/>
                <a:latin typeface="Quatro" panose="020B0503000000020004" pitchFamily="34" charset="0"/>
                <a:ea typeface="+mn-ea"/>
                <a:cs typeface="+mn-cs"/>
              </a:rPr>
              <a:t>60% </a:t>
            </a:r>
            <a:r>
              <a:rPr kumimoji="0" lang="en-US" sz="32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of beverages sold have </a:t>
            </a:r>
            <a:r>
              <a:rPr kumimoji="0" lang="en-US" sz="3200" b="1" i="0" u="none" strike="noStrike" kern="1200" cap="none" spc="0" normalizeH="0" baseline="0" noProof="0" dirty="0">
                <a:ln>
                  <a:noFill/>
                </a:ln>
                <a:solidFill>
                  <a:srgbClr val="F15A2F"/>
                </a:solidFill>
                <a:effectLst/>
                <a:uLnTx/>
                <a:uFillTx/>
                <a:latin typeface="Quatro" panose="020B0503000000020004" pitchFamily="34" charset="0"/>
                <a:ea typeface="+mn-ea"/>
                <a:cs typeface="+mn-cs"/>
              </a:rPr>
              <a:t>zero sugar</a:t>
            </a:r>
            <a:r>
              <a:rPr kumimoji="0" lang="en-US" sz="3200" b="0" i="0" u="none" strike="noStrike" kern="1200" cap="none" spc="0" normalizeH="0" baseline="0" noProof="0" dirty="0">
                <a:ln>
                  <a:noFill/>
                </a:ln>
                <a:solidFill>
                  <a:srgbClr val="0E2841">
                    <a:lumMod val="75000"/>
                    <a:lumOff val="25000"/>
                  </a:srgbClr>
                </a:solidFill>
                <a:effectLst/>
                <a:uLnTx/>
                <a:uFillTx/>
                <a:latin typeface="Quatro" panose="020B0503000000020004" pitchFamily="34" charset="0"/>
                <a:ea typeface="+mn-ea"/>
                <a:cs typeface="+mn-cs"/>
              </a:rPr>
              <a:t>.</a:t>
            </a:r>
          </a:p>
        </p:txBody>
      </p:sp>
      <p:sp>
        <p:nvSpPr>
          <p:cNvPr id="5" name="TextBox 4">
            <a:extLst>
              <a:ext uri="{FF2B5EF4-FFF2-40B4-BE49-F238E27FC236}">
                <a16:creationId xmlns:a16="http://schemas.microsoft.com/office/drawing/2014/main" id="{B847DA54-02F3-1E42-8386-2C9213078CCE}"/>
              </a:ext>
            </a:extLst>
          </p:cNvPr>
          <p:cNvSpPr txBox="1"/>
          <p:nvPr/>
        </p:nvSpPr>
        <p:spPr>
          <a:xfrm>
            <a:off x="356135" y="3250098"/>
            <a:ext cx="2358189"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More Choices, Zero Sugar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More than 600 low or no sugar brands in the market driven by water, sparkling water, flavored water and teas.</a:t>
            </a:r>
          </a:p>
        </p:txBody>
      </p:sp>
      <p:sp>
        <p:nvSpPr>
          <p:cNvPr id="8" name="TextBox 7">
            <a:extLst>
              <a:ext uri="{FF2B5EF4-FFF2-40B4-BE49-F238E27FC236}">
                <a16:creationId xmlns:a16="http://schemas.microsoft.com/office/drawing/2014/main" id="{3324A1E5-9930-4E3F-A5B3-82CE9E8B10F2}"/>
              </a:ext>
            </a:extLst>
          </p:cNvPr>
          <p:cNvSpPr txBox="1"/>
          <p:nvPr/>
        </p:nvSpPr>
        <p:spPr>
          <a:xfrm>
            <a:off x="9477676" y="3198778"/>
            <a:ext cx="2474838" cy="258532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Only Sector with Zero Calorie Options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38B"/>
                </a:solidFill>
                <a:effectLst/>
                <a:uLnTx/>
                <a:uFillTx/>
                <a:latin typeface="Quatro" panose="020B0503000000020004" pitchFamily="34" charset="0"/>
                <a:ea typeface="+mn-ea"/>
                <a:cs typeface="+mn-cs"/>
              </a:rPr>
              <a:t>Only food industry sector with successful zero calorie alternatives to flagship products.</a:t>
            </a:r>
          </a:p>
        </p:txBody>
      </p:sp>
      <p:sp>
        <p:nvSpPr>
          <p:cNvPr id="2" name="Title 1">
            <a:extLst>
              <a:ext uri="{FF2B5EF4-FFF2-40B4-BE49-F238E27FC236}">
                <a16:creationId xmlns:a16="http://schemas.microsoft.com/office/drawing/2014/main" id="{B1191FF8-C2CA-5D70-B7B6-1E78E20CAB7F}"/>
              </a:ext>
            </a:extLst>
          </p:cNvPr>
          <p:cNvSpPr txBox="1">
            <a:spLocks/>
          </p:cNvSpPr>
          <p:nvPr/>
        </p:nvSpPr>
        <p:spPr>
          <a:xfrm>
            <a:off x="135156" y="152936"/>
            <a:ext cx="11447243"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rgbClr val="F15A2F"/>
                </a:solidFill>
                <a:latin typeface="Quatro" panose="020B0503000000020004" pitchFamily="34" charset="0"/>
              </a:rPr>
              <a:t>Transforming Beverage Aisle</a:t>
            </a:r>
          </a:p>
        </p:txBody>
      </p:sp>
      <p:cxnSp>
        <p:nvCxnSpPr>
          <p:cNvPr id="6" name="Straight Connector 5">
            <a:extLst>
              <a:ext uri="{FF2B5EF4-FFF2-40B4-BE49-F238E27FC236}">
                <a16:creationId xmlns:a16="http://schemas.microsoft.com/office/drawing/2014/main" id="{DF4CE5F8-2557-C787-ABDE-E0C377D256F8}"/>
              </a:ext>
            </a:extLst>
          </p:cNvPr>
          <p:cNvCxnSpPr>
            <a:cxnSpLocks/>
          </p:cNvCxnSpPr>
          <p:nvPr/>
        </p:nvCxnSpPr>
        <p:spPr>
          <a:xfrm flipH="1">
            <a:off x="-101273" y="1487552"/>
            <a:ext cx="3136392" cy="0"/>
          </a:xfrm>
          <a:prstGeom prst="line">
            <a:avLst/>
          </a:prstGeom>
          <a:ln w="101600">
            <a:solidFill>
              <a:srgbClr val="F12B7B"/>
            </a:solidFill>
          </a:ln>
        </p:spPr>
        <p:style>
          <a:lnRef idx="3">
            <a:schemeClr val="accent2"/>
          </a:lnRef>
          <a:fillRef idx="0">
            <a:schemeClr val="accent2"/>
          </a:fillRef>
          <a:effectRef idx="2">
            <a:schemeClr val="accent2"/>
          </a:effectRef>
          <a:fontRef idx="minor">
            <a:schemeClr val="tx1"/>
          </a:fontRef>
        </p:style>
      </p:cxnSp>
      <p:pic>
        <p:nvPicPr>
          <p:cNvPr id="9" name="Picture 8">
            <a:extLst>
              <a:ext uri="{FF2B5EF4-FFF2-40B4-BE49-F238E27FC236}">
                <a16:creationId xmlns:a16="http://schemas.microsoft.com/office/drawing/2014/main" id="{78179194-C605-4C7D-6460-7C323A1C48BE}"/>
              </a:ext>
            </a:extLst>
          </p:cNvPr>
          <p:cNvPicPr>
            <a:picLocks noChangeAspect="1"/>
          </p:cNvPicPr>
          <p:nvPr/>
        </p:nvPicPr>
        <p:blipFill>
          <a:blip r:embed="rId2"/>
          <a:stretch>
            <a:fillRect/>
          </a:stretch>
        </p:blipFill>
        <p:spPr>
          <a:xfrm>
            <a:off x="2995479" y="2426629"/>
            <a:ext cx="6201041" cy="4129620"/>
          </a:xfrm>
          <a:prstGeom prst="rect">
            <a:avLst/>
          </a:prstGeom>
        </p:spPr>
      </p:pic>
    </p:spTree>
    <p:extLst>
      <p:ext uri="{BB962C8B-B14F-4D97-AF65-F5344CB8AC3E}">
        <p14:creationId xmlns:p14="http://schemas.microsoft.com/office/powerpoint/2010/main" val="247762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1CA7DC-B430-119A-63DB-1591C89639A5}"/>
              </a:ext>
            </a:extLst>
          </p:cNvPr>
          <p:cNvGrpSpPr/>
          <p:nvPr/>
        </p:nvGrpSpPr>
        <p:grpSpPr>
          <a:xfrm>
            <a:off x="752503" y="1878168"/>
            <a:ext cx="10686994" cy="4826896"/>
            <a:chOff x="752503" y="1878168"/>
            <a:chExt cx="10686994" cy="4826896"/>
          </a:xfrm>
        </p:grpSpPr>
        <p:pic>
          <p:nvPicPr>
            <p:cNvPr id="6" name="Picture 5" descr="A black background with a black square&#10;&#10;AI-generated content may be incorrect.">
              <a:extLst>
                <a:ext uri="{FF2B5EF4-FFF2-40B4-BE49-F238E27FC236}">
                  <a16:creationId xmlns:a16="http://schemas.microsoft.com/office/drawing/2014/main" id="{14D80431-6B57-D560-F04E-461ED06D3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650" y="1945362"/>
              <a:ext cx="3336927" cy="1896937"/>
            </a:xfrm>
            <a:prstGeom prst="rect">
              <a:avLst/>
            </a:prstGeom>
          </p:spPr>
        </p:pic>
        <p:sp>
          <p:nvSpPr>
            <p:cNvPr id="9" name="TextBox 8">
              <a:extLst>
                <a:ext uri="{FF2B5EF4-FFF2-40B4-BE49-F238E27FC236}">
                  <a16:creationId xmlns:a16="http://schemas.microsoft.com/office/drawing/2014/main" id="{ADC7BFC5-59FB-9B4B-9692-BD507A50644A}"/>
                </a:ext>
              </a:extLst>
            </p:cNvPr>
            <p:cNvSpPr txBox="1"/>
            <p:nvPr/>
          </p:nvSpPr>
          <p:spPr>
            <a:xfrm>
              <a:off x="5274168" y="1878168"/>
              <a:ext cx="6165329" cy="1015663"/>
            </a:xfrm>
            <a:prstGeom prst="rect">
              <a:avLst/>
            </a:prstGeom>
            <a:noFill/>
          </p:spPr>
          <p:txBody>
            <a:bodyPr wrap="square" rtlCol="0">
              <a:spAutoFit/>
            </a:bodyPr>
            <a:lstStyle/>
            <a:p>
              <a:pPr algn="r"/>
              <a:r>
                <a:rPr lang="en-US" sz="2000" b="1" dirty="0">
                  <a:solidFill>
                    <a:srgbClr val="14638B"/>
                  </a:solidFill>
                  <a:latin typeface="Quatro" panose="020B0503000000020004" pitchFamily="34" charset="0"/>
                </a:rPr>
                <a:t>A first stop that provides just the facts, with no opinions or recommendations – recognizing other resources are available for that.</a:t>
              </a:r>
            </a:p>
          </p:txBody>
        </p:sp>
        <p:pic>
          <p:nvPicPr>
            <p:cNvPr id="23" name="Picture 22">
              <a:extLst>
                <a:ext uri="{FF2B5EF4-FFF2-40B4-BE49-F238E27FC236}">
                  <a16:creationId xmlns:a16="http://schemas.microsoft.com/office/drawing/2014/main" id="{A691BC04-A3E6-B631-13A5-FD084FE906DF}"/>
                </a:ext>
              </a:extLst>
            </p:cNvPr>
            <p:cNvPicPr>
              <a:picLocks noChangeAspect="1"/>
            </p:cNvPicPr>
            <p:nvPr/>
          </p:nvPicPr>
          <p:blipFill>
            <a:blip r:embed="rId3"/>
            <a:stretch>
              <a:fillRect/>
            </a:stretch>
          </p:blipFill>
          <p:spPr>
            <a:xfrm>
              <a:off x="6865134" y="3103996"/>
              <a:ext cx="2983399" cy="3502749"/>
            </a:xfrm>
            <a:prstGeom prst="roundRect">
              <a:avLst/>
            </a:prstGeom>
          </p:spPr>
        </p:pic>
        <p:pic>
          <p:nvPicPr>
            <p:cNvPr id="21" name="Picture 20">
              <a:extLst>
                <a:ext uri="{FF2B5EF4-FFF2-40B4-BE49-F238E27FC236}">
                  <a16:creationId xmlns:a16="http://schemas.microsoft.com/office/drawing/2014/main" id="{F79E561C-140F-87C8-0BA6-620B4AEF9AAE}"/>
                </a:ext>
              </a:extLst>
            </p:cNvPr>
            <p:cNvPicPr>
              <a:picLocks noChangeAspect="1"/>
            </p:cNvPicPr>
            <p:nvPr/>
          </p:nvPicPr>
          <p:blipFill>
            <a:blip r:embed="rId4"/>
            <a:srcRect l="6279" t="3274" r="9061" b="2537"/>
            <a:stretch>
              <a:fillRect/>
            </a:stretch>
          </p:blipFill>
          <p:spPr>
            <a:xfrm>
              <a:off x="9453299" y="3524325"/>
              <a:ext cx="1394331" cy="2767623"/>
            </a:xfrm>
            <a:prstGeom prst="roundRect">
              <a:avLst/>
            </a:prstGeom>
          </p:spPr>
        </p:pic>
        <p:pic>
          <p:nvPicPr>
            <p:cNvPr id="27" name="Picture 26">
              <a:extLst>
                <a:ext uri="{FF2B5EF4-FFF2-40B4-BE49-F238E27FC236}">
                  <a16:creationId xmlns:a16="http://schemas.microsoft.com/office/drawing/2014/main" id="{F888212C-1359-6962-5B9F-8CE707036CA3}"/>
                </a:ext>
              </a:extLst>
            </p:cNvPr>
            <p:cNvPicPr>
              <a:picLocks noChangeAspect="1"/>
            </p:cNvPicPr>
            <p:nvPr/>
          </p:nvPicPr>
          <p:blipFill>
            <a:blip r:embed="rId5"/>
            <a:stretch>
              <a:fillRect/>
            </a:stretch>
          </p:blipFill>
          <p:spPr>
            <a:xfrm>
              <a:off x="1927931" y="4726315"/>
              <a:ext cx="1991040" cy="1978749"/>
            </a:xfrm>
            <a:prstGeom prst="rect">
              <a:avLst/>
            </a:prstGeom>
          </p:spPr>
        </p:pic>
        <p:sp>
          <p:nvSpPr>
            <p:cNvPr id="28" name="TextBox 27">
              <a:extLst>
                <a:ext uri="{FF2B5EF4-FFF2-40B4-BE49-F238E27FC236}">
                  <a16:creationId xmlns:a16="http://schemas.microsoft.com/office/drawing/2014/main" id="{979B3B39-B113-D487-E7EB-327F1708FD01}"/>
                </a:ext>
              </a:extLst>
            </p:cNvPr>
            <p:cNvSpPr txBox="1"/>
            <p:nvPr/>
          </p:nvSpPr>
          <p:spPr>
            <a:xfrm>
              <a:off x="752503" y="4026139"/>
              <a:ext cx="4338695" cy="707886"/>
            </a:xfrm>
            <a:prstGeom prst="rect">
              <a:avLst/>
            </a:prstGeom>
            <a:noFill/>
          </p:spPr>
          <p:txBody>
            <a:bodyPr wrap="square" rtlCol="0">
              <a:spAutoFit/>
            </a:bodyPr>
            <a:lstStyle/>
            <a:p>
              <a:pPr algn="ctr"/>
              <a:r>
                <a:rPr lang="en-US" sz="2000" b="1" dirty="0">
                  <a:solidFill>
                    <a:srgbClr val="14638B"/>
                  </a:solidFill>
                  <a:latin typeface="Quatro" panose="020B0503000000020004" pitchFamily="34" charset="0"/>
                </a:rPr>
                <a:t>Visit GoodToKnowFacts.org to learn more.</a:t>
              </a:r>
            </a:p>
          </p:txBody>
        </p:sp>
      </p:grpSp>
      <p:sp>
        <p:nvSpPr>
          <p:cNvPr id="2" name="Title 1">
            <a:extLst>
              <a:ext uri="{FF2B5EF4-FFF2-40B4-BE49-F238E27FC236}">
                <a16:creationId xmlns:a16="http://schemas.microsoft.com/office/drawing/2014/main" id="{6A0C52CD-0295-ADD0-FC47-CC54D839DB37}"/>
              </a:ext>
            </a:extLst>
          </p:cNvPr>
          <p:cNvSpPr txBox="1">
            <a:spLocks/>
          </p:cNvSpPr>
          <p:nvPr/>
        </p:nvSpPr>
        <p:spPr>
          <a:xfrm>
            <a:off x="135156" y="152936"/>
            <a:ext cx="11447243"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rgbClr val="F15A2F"/>
                </a:solidFill>
                <a:latin typeface="Quatro" panose="020B0503000000020004" pitchFamily="34" charset="0"/>
              </a:rPr>
              <a:t>Informing Consumers</a:t>
            </a:r>
          </a:p>
        </p:txBody>
      </p:sp>
      <p:cxnSp>
        <p:nvCxnSpPr>
          <p:cNvPr id="3" name="Straight Connector 2">
            <a:extLst>
              <a:ext uri="{FF2B5EF4-FFF2-40B4-BE49-F238E27FC236}">
                <a16:creationId xmlns:a16="http://schemas.microsoft.com/office/drawing/2014/main" id="{20646384-B418-49DE-ACCA-7788DA3B1386}"/>
              </a:ext>
            </a:extLst>
          </p:cNvPr>
          <p:cNvCxnSpPr>
            <a:cxnSpLocks/>
          </p:cNvCxnSpPr>
          <p:nvPr/>
        </p:nvCxnSpPr>
        <p:spPr>
          <a:xfrm flipH="1">
            <a:off x="-101273" y="1487552"/>
            <a:ext cx="3136392" cy="0"/>
          </a:xfrm>
          <a:prstGeom prst="line">
            <a:avLst/>
          </a:prstGeom>
          <a:ln w="101600">
            <a:solidFill>
              <a:srgbClr val="F12B7B"/>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32969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6ABC99-B349-026F-80F7-77BA9951749B}"/>
              </a:ext>
            </a:extLst>
          </p:cNvPr>
          <p:cNvSpPr txBox="1"/>
          <p:nvPr/>
        </p:nvSpPr>
        <p:spPr>
          <a:xfrm>
            <a:off x="0" y="6396335"/>
            <a:ext cx="8087627" cy="461665"/>
          </a:xfrm>
          <a:prstGeom prst="rect">
            <a:avLst/>
          </a:prstGeom>
          <a:noFill/>
        </p:spPr>
        <p:txBody>
          <a:bodyPr wrap="square">
            <a:spAutoFit/>
          </a:bodyPr>
          <a:lstStyle/>
          <a:p>
            <a:pPr algn="l"/>
            <a:r>
              <a:rPr lang="en-US" sz="800" b="0" i="0" u="none" strike="noStrike" baseline="0" dirty="0">
                <a:latin typeface="Quatro" panose="020B0503000000020004" pitchFamily="34" charset="0"/>
              </a:rPr>
              <a:t>1 Centers for Disease Control and Prevention NCHS Data Brief: https://www.cdc.gov/nchs/products/databriefs/db360.htm</a:t>
            </a:r>
          </a:p>
          <a:p>
            <a:pPr algn="l"/>
            <a:r>
              <a:rPr lang="en-US" sz="800" b="0" i="0" u="none" strike="noStrike" baseline="0" dirty="0">
                <a:latin typeface="Quatro" panose="020B0503000000020004" pitchFamily="34" charset="0"/>
              </a:rPr>
              <a:t>2 Beverage Marketing Corporation</a:t>
            </a:r>
          </a:p>
          <a:p>
            <a:pPr algn="l"/>
            <a:r>
              <a:rPr lang="en-US" sz="800" b="0" i="0" u="none" strike="noStrike" baseline="0" dirty="0">
                <a:latin typeface="Quatro" panose="020B0503000000020004" pitchFamily="34" charset="0"/>
              </a:rPr>
              <a:t>3 2020 Dietary Guidelines Advisory Committee: https://www.dietaryguidelines.gov/sites/default/files/2020-07/DA_Supplement_FoodCategorySources_0.pdf</a:t>
            </a:r>
            <a:endParaRPr lang="en-US" dirty="0">
              <a:latin typeface="Quatro" panose="020B0503000000020004" pitchFamily="34" charset="0"/>
            </a:endParaRPr>
          </a:p>
        </p:txBody>
      </p:sp>
      <p:sp>
        <p:nvSpPr>
          <p:cNvPr id="6" name="TextBox 5">
            <a:extLst>
              <a:ext uri="{FF2B5EF4-FFF2-40B4-BE49-F238E27FC236}">
                <a16:creationId xmlns:a16="http://schemas.microsoft.com/office/drawing/2014/main" id="{5CFEBFD9-B25E-B68D-5746-E5DD764DFD09}"/>
              </a:ext>
            </a:extLst>
          </p:cNvPr>
          <p:cNvSpPr txBox="1"/>
          <p:nvPr/>
        </p:nvSpPr>
        <p:spPr>
          <a:xfrm>
            <a:off x="648578" y="1577204"/>
            <a:ext cx="10894844" cy="523220"/>
          </a:xfrm>
          <a:prstGeom prst="rect">
            <a:avLst/>
          </a:prstGeom>
          <a:noFill/>
        </p:spPr>
        <p:txBody>
          <a:bodyPr wrap="square" rtlCol="0">
            <a:spAutoFit/>
          </a:bodyPr>
          <a:lstStyle/>
          <a:p>
            <a:pPr algn="ctr"/>
            <a:r>
              <a:rPr lang="en-US" sz="2800" b="1" dirty="0">
                <a:solidFill>
                  <a:srgbClr val="F15A2F"/>
                </a:solidFill>
                <a:latin typeface="Quatro" panose="020B0503000000020004" pitchFamily="34" charset="0"/>
              </a:rPr>
              <a:t>As obesity rises, calories consumed from soda are going down.</a:t>
            </a:r>
          </a:p>
        </p:txBody>
      </p:sp>
      <p:grpSp>
        <p:nvGrpSpPr>
          <p:cNvPr id="2" name="Group 1">
            <a:extLst>
              <a:ext uri="{FF2B5EF4-FFF2-40B4-BE49-F238E27FC236}">
                <a16:creationId xmlns:a16="http://schemas.microsoft.com/office/drawing/2014/main" id="{4E65DB82-D0EF-F007-8301-94176D64097F}"/>
              </a:ext>
            </a:extLst>
          </p:cNvPr>
          <p:cNvGrpSpPr/>
          <p:nvPr/>
        </p:nvGrpSpPr>
        <p:grpSpPr>
          <a:xfrm>
            <a:off x="903119" y="2147157"/>
            <a:ext cx="10385761" cy="4249178"/>
            <a:chOff x="727586" y="2019333"/>
            <a:chExt cx="10385761" cy="4249178"/>
          </a:xfrm>
        </p:grpSpPr>
        <p:pic>
          <p:nvPicPr>
            <p:cNvPr id="5" name="Picture 4">
              <a:extLst>
                <a:ext uri="{FF2B5EF4-FFF2-40B4-BE49-F238E27FC236}">
                  <a16:creationId xmlns:a16="http://schemas.microsoft.com/office/drawing/2014/main" id="{76D1192B-7715-79BA-2A95-DC92555EAA86}"/>
                </a:ext>
              </a:extLst>
            </p:cNvPr>
            <p:cNvPicPr>
              <a:picLocks noChangeAspect="1"/>
            </p:cNvPicPr>
            <p:nvPr/>
          </p:nvPicPr>
          <p:blipFill>
            <a:blip r:embed="rId2"/>
            <a:stretch>
              <a:fillRect/>
            </a:stretch>
          </p:blipFill>
          <p:spPr>
            <a:xfrm>
              <a:off x="3765738" y="2019333"/>
              <a:ext cx="7347609" cy="2554545"/>
            </a:xfrm>
            <a:prstGeom prst="rect">
              <a:avLst/>
            </a:prstGeom>
          </p:spPr>
        </p:pic>
        <p:pic>
          <p:nvPicPr>
            <p:cNvPr id="8" name="Picture 7">
              <a:extLst>
                <a:ext uri="{FF2B5EF4-FFF2-40B4-BE49-F238E27FC236}">
                  <a16:creationId xmlns:a16="http://schemas.microsoft.com/office/drawing/2014/main" id="{DCD13553-5F58-6337-BC01-517B859186D7}"/>
                </a:ext>
              </a:extLst>
            </p:cNvPr>
            <p:cNvPicPr>
              <a:picLocks noChangeAspect="1"/>
            </p:cNvPicPr>
            <p:nvPr/>
          </p:nvPicPr>
          <p:blipFill>
            <a:blip r:embed="rId3"/>
            <a:stretch>
              <a:fillRect/>
            </a:stretch>
          </p:blipFill>
          <p:spPr>
            <a:xfrm>
              <a:off x="727586" y="4330498"/>
              <a:ext cx="4311533" cy="1938013"/>
            </a:xfrm>
            <a:prstGeom prst="rect">
              <a:avLst/>
            </a:prstGeom>
          </p:spPr>
        </p:pic>
        <p:sp>
          <p:nvSpPr>
            <p:cNvPr id="9" name="TextBox 8">
              <a:extLst>
                <a:ext uri="{FF2B5EF4-FFF2-40B4-BE49-F238E27FC236}">
                  <a16:creationId xmlns:a16="http://schemas.microsoft.com/office/drawing/2014/main" id="{6911E2DE-60AE-4F54-5EBF-4CCC4C6B8C9B}"/>
                </a:ext>
              </a:extLst>
            </p:cNvPr>
            <p:cNvSpPr txBox="1"/>
            <p:nvPr/>
          </p:nvSpPr>
          <p:spPr>
            <a:xfrm>
              <a:off x="727586" y="2051258"/>
              <a:ext cx="3038152" cy="2308324"/>
            </a:xfrm>
            <a:prstGeom prst="rect">
              <a:avLst/>
            </a:prstGeom>
            <a:noFill/>
          </p:spPr>
          <p:txBody>
            <a:bodyPr wrap="square" rtlCol="0">
              <a:spAutoFit/>
            </a:bodyPr>
            <a:lstStyle/>
            <a:p>
              <a:r>
                <a:rPr lang="en-US" sz="1600" dirty="0">
                  <a:solidFill>
                    <a:schemeClr val="tx2">
                      <a:lumMod val="75000"/>
                      <a:lumOff val="25000"/>
                    </a:schemeClr>
                  </a:solidFill>
                  <a:latin typeface="Quatro" panose="020B0503000000020004" pitchFamily="34" charset="0"/>
                </a:rPr>
                <a:t>While adult obesity is up 37.4% since 2000, full-calorie soda sales are down 22.9% and beverage calories per serving are down 42%.</a:t>
              </a:r>
              <a:r>
                <a:rPr lang="en-US" sz="1600" baseline="30000" dirty="0">
                  <a:solidFill>
                    <a:schemeClr val="tx2">
                      <a:lumMod val="75000"/>
                      <a:lumOff val="25000"/>
                    </a:schemeClr>
                  </a:solidFill>
                  <a:latin typeface="Quatro" panose="020B0503000000020004" pitchFamily="34" charset="0"/>
                </a:rPr>
                <a:t>1,2 </a:t>
              </a:r>
              <a:r>
                <a:rPr lang="en-US" sz="1600" dirty="0">
                  <a:solidFill>
                    <a:schemeClr val="tx2">
                      <a:lumMod val="75000"/>
                      <a:lumOff val="25000"/>
                    </a:schemeClr>
                  </a:solidFill>
                  <a:latin typeface="Quatro" panose="020B0503000000020004" pitchFamily="34" charset="0"/>
                </a:rPr>
                <a:t>If the two were connected, obesity rates should have decreased with the decline in soda consumption.</a:t>
              </a:r>
            </a:p>
          </p:txBody>
        </p:sp>
        <p:sp>
          <p:nvSpPr>
            <p:cNvPr id="10" name="TextBox 9">
              <a:extLst>
                <a:ext uri="{FF2B5EF4-FFF2-40B4-BE49-F238E27FC236}">
                  <a16:creationId xmlns:a16="http://schemas.microsoft.com/office/drawing/2014/main" id="{127F1432-675A-302C-93D0-AD511200F7D7}"/>
                </a:ext>
              </a:extLst>
            </p:cNvPr>
            <p:cNvSpPr txBox="1"/>
            <p:nvPr/>
          </p:nvSpPr>
          <p:spPr>
            <a:xfrm>
              <a:off x="5039119" y="4667280"/>
              <a:ext cx="6074228" cy="1323439"/>
            </a:xfrm>
            <a:prstGeom prst="rect">
              <a:avLst/>
            </a:prstGeom>
            <a:noFill/>
          </p:spPr>
          <p:txBody>
            <a:bodyPr wrap="square" rtlCol="0">
              <a:spAutoFit/>
            </a:bodyPr>
            <a:lstStyle/>
            <a:p>
              <a:r>
                <a:rPr lang="en-US" sz="1600" b="1" dirty="0">
                  <a:solidFill>
                    <a:schemeClr val="tx2">
                      <a:lumMod val="75000"/>
                      <a:lumOff val="25000"/>
                    </a:schemeClr>
                  </a:solidFill>
                  <a:latin typeface="Quatro" panose="020B0503000000020004" pitchFamily="34" charset="0"/>
                </a:rPr>
                <a:t>Calories from sugar-sweetened beverages are a small part of the American diet. </a:t>
              </a:r>
              <a:r>
                <a:rPr lang="en-US" sz="1600" dirty="0">
                  <a:solidFill>
                    <a:schemeClr val="tx2">
                      <a:lumMod val="75000"/>
                      <a:lumOff val="25000"/>
                    </a:schemeClr>
                  </a:solidFill>
                  <a:latin typeface="Quatro" panose="020B0503000000020004" pitchFamily="34" charset="0"/>
                </a:rPr>
                <a:t>When consumption of all sugar-sweetened beverages are combined, they account for less than 6% of calories in the American diet, according to USDA analysis of government data.</a:t>
              </a:r>
              <a:r>
                <a:rPr lang="en-US" sz="1600" baseline="30000" dirty="0">
                  <a:solidFill>
                    <a:schemeClr val="tx2">
                      <a:lumMod val="75000"/>
                      <a:lumOff val="25000"/>
                    </a:schemeClr>
                  </a:solidFill>
                  <a:latin typeface="Quatro" panose="020B0503000000020004" pitchFamily="34" charset="0"/>
                </a:rPr>
                <a:t>3</a:t>
              </a:r>
              <a:endParaRPr lang="en-US" sz="1600" dirty="0">
                <a:solidFill>
                  <a:schemeClr val="tx2">
                    <a:lumMod val="75000"/>
                    <a:lumOff val="25000"/>
                  </a:schemeClr>
                </a:solidFill>
                <a:latin typeface="Quatro" panose="020B0503000000020004" pitchFamily="34" charset="0"/>
              </a:endParaRPr>
            </a:p>
          </p:txBody>
        </p:sp>
      </p:grpSp>
      <p:sp>
        <p:nvSpPr>
          <p:cNvPr id="4" name="Title 1">
            <a:extLst>
              <a:ext uri="{FF2B5EF4-FFF2-40B4-BE49-F238E27FC236}">
                <a16:creationId xmlns:a16="http://schemas.microsoft.com/office/drawing/2014/main" id="{1E0D4DA9-A742-E70C-EF4C-6D5AC98FE221}"/>
              </a:ext>
            </a:extLst>
          </p:cNvPr>
          <p:cNvSpPr txBox="1">
            <a:spLocks/>
          </p:cNvSpPr>
          <p:nvPr/>
        </p:nvSpPr>
        <p:spPr>
          <a:xfrm>
            <a:off x="135156" y="152936"/>
            <a:ext cx="11447243"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rgbClr val="F15A2F"/>
                </a:solidFill>
                <a:latin typeface="Quatro" panose="020B0503000000020004" pitchFamily="34" charset="0"/>
              </a:rPr>
              <a:t>Decreasing Calories</a:t>
            </a:r>
          </a:p>
        </p:txBody>
      </p:sp>
      <p:cxnSp>
        <p:nvCxnSpPr>
          <p:cNvPr id="7" name="Straight Connector 6">
            <a:extLst>
              <a:ext uri="{FF2B5EF4-FFF2-40B4-BE49-F238E27FC236}">
                <a16:creationId xmlns:a16="http://schemas.microsoft.com/office/drawing/2014/main" id="{A6BA1FD3-3968-598D-78AE-0A4F44A2E9EC}"/>
              </a:ext>
            </a:extLst>
          </p:cNvPr>
          <p:cNvCxnSpPr>
            <a:cxnSpLocks/>
          </p:cNvCxnSpPr>
          <p:nvPr/>
        </p:nvCxnSpPr>
        <p:spPr>
          <a:xfrm flipH="1">
            <a:off x="-101273" y="1487552"/>
            <a:ext cx="3136392" cy="0"/>
          </a:xfrm>
          <a:prstGeom prst="line">
            <a:avLst/>
          </a:prstGeom>
          <a:ln w="101600">
            <a:solidFill>
              <a:srgbClr val="F12B7B"/>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04410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a:themeElements>
    <a:clrScheme name="Custom 8">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F8200"/>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4.xml><?xml version="1.0" encoding="utf-8"?>
<a:theme xmlns:a="http://schemas.openxmlformats.org/drawingml/2006/main" name="Content">
  <a:themeElements>
    <a:clrScheme name="Custom 7">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F8200"/>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50f8fcc4-94d8-4f07-84eb-36ed57c7c8a2}" enabled="0" method="" siteId="{50f8fcc4-94d8-4f07-84eb-36ed57c7c8a2}" removed="1"/>
</clbl:labelList>
</file>

<file path=docProps/app.xml><?xml version="1.0" encoding="utf-8"?>
<Properties xmlns="http://schemas.openxmlformats.org/officeDocument/2006/extended-properties" xmlns:vt="http://schemas.openxmlformats.org/officeDocument/2006/docPropsVTypes">
  <TotalTime>577</TotalTime>
  <Words>2863</Words>
  <Application>Microsoft Office PowerPoint</Application>
  <PresentationFormat>Widescreen</PresentationFormat>
  <Paragraphs>275</Paragraphs>
  <Slides>38</Slides>
  <Notes>10</Notes>
  <HiddenSlides>1</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38</vt:i4>
      </vt:variant>
    </vt:vector>
  </HeadingPairs>
  <TitlesOfParts>
    <vt:vector size="54" baseType="lpstr">
      <vt:lpstr>ＭＳ Ｐゴシック</vt:lpstr>
      <vt:lpstr>Aptos</vt:lpstr>
      <vt:lpstr>Aptos Display</vt:lpstr>
      <vt:lpstr>Arial</vt:lpstr>
      <vt:lpstr>Calibri</vt:lpstr>
      <vt:lpstr>Calibri Light</vt:lpstr>
      <vt:lpstr>Cambria</vt:lpstr>
      <vt:lpstr>Futura Bk BT</vt:lpstr>
      <vt:lpstr>Lucida Grande</vt:lpstr>
      <vt:lpstr>Quatro</vt:lpstr>
      <vt:lpstr>Source Sans 3 Semibold</vt:lpstr>
      <vt:lpstr>Verdana</vt:lpstr>
      <vt:lpstr>Office Theme</vt:lpstr>
      <vt:lpstr>1_Office Theme</vt:lpstr>
      <vt:lpstr>Title</vt:lpstr>
      <vt:lpstr>Content</vt:lpstr>
      <vt:lpstr>Welcome – Matt Damschroder  Ohio Beverage Association – Kimberly McConville  GS1 US – Maggie Lyons, Kerri Fulton, and Gena Morgan  Ohio Council of Retail Merchants – Lora Miller   Discussion Working Group Members</vt:lpstr>
      <vt:lpstr> Overview of Ohio’s Beverage Industry</vt:lpstr>
      <vt:lpstr>Delivering for Ohio</vt:lpstr>
      <vt:lpstr>PowerPoint Presentation</vt:lpstr>
      <vt:lpstr>PowerPoint Presentation</vt:lpstr>
      <vt:lpstr>PowerPoint Presentation</vt:lpstr>
      <vt:lpstr>PowerPoint Presentation</vt:lpstr>
      <vt:lpstr>PowerPoint Presentation</vt:lpstr>
      <vt:lpstr>PowerPoint Presentation</vt:lpstr>
      <vt:lpstr>Final Thoughts </vt:lpstr>
      <vt:lpstr>Welcome – Matt Damschroder  Ohio Beverage Association – Kimberly McConville  GS1 US – Maggie Lyons, Kerri Fulton, and Gena Morgan  Ohio Council of Retail Merchants – Lora Miller   Discussion Working Group Members</vt:lpstr>
      <vt:lpstr>GS1 Global Product Classification (GPC)</vt:lpstr>
      <vt:lpstr>Antitrust Caution</vt:lpstr>
      <vt:lpstr>PowerPoint Presentation</vt:lpstr>
      <vt:lpstr>GS1 US Board of Governors</vt:lpstr>
      <vt:lpstr>What is GS1 Global Product Classification (GPC)?</vt:lpstr>
      <vt:lpstr>Benefits of GS1 Global Product Classification </vt:lpstr>
      <vt:lpstr>How It Works: GS1 Global Product Classification</vt:lpstr>
      <vt:lpstr>How It Works: GS1 Global Product Classification </vt:lpstr>
      <vt:lpstr>The GS1 GPC Browser: Overview </vt:lpstr>
      <vt:lpstr>The GS1 GPC Browser: Beverages Example</vt:lpstr>
      <vt:lpstr>Questions?  </vt:lpstr>
      <vt:lpstr>Legal Disclosure</vt:lpstr>
      <vt:lpstr>Trademark Notices</vt:lpstr>
      <vt:lpstr>Welcome – Matt Damschroder  Ohio Beverage Association – Kimberly McConville  GS1 US – Maggie Lyons, Kerri Fulton, and Gena Morgan  Ohio Council of Retail Merchants – Lora Miller   Discussion Working Group Members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 Matt Damschroder  Ohio Beverage Association – Kimberly McConville  GS1 US – Maggie Lyons, Kerri Fulton, and Gena Morgan  Ohio Council of Retail Merchants – Lora Miller   Discussion Working Group Members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Maddie Woods</dc:creator>
  <cp:lastModifiedBy>Johanson, Rachel</cp:lastModifiedBy>
  <cp:revision>9</cp:revision>
  <dcterms:created xsi:type="dcterms:W3CDTF">2025-08-01T18:00:55Z</dcterms:created>
  <dcterms:modified xsi:type="dcterms:W3CDTF">2025-08-21T13:45:30Z</dcterms:modified>
</cp:coreProperties>
</file>